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2"/>
  </p:handoutMasterIdLst>
  <p:sldIdLst>
    <p:sldId id="256" r:id="rId2"/>
    <p:sldId id="291" r:id="rId3"/>
    <p:sldId id="272" r:id="rId4"/>
    <p:sldId id="257" r:id="rId5"/>
    <p:sldId id="273" r:id="rId6"/>
    <p:sldId id="280" r:id="rId7"/>
    <p:sldId id="275" r:id="rId8"/>
    <p:sldId id="281" r:id="rId9"/>
    <p:sldId id="282" r:id="rId10"/>
    <p:sldId id="283" r:id="rId11"/>
    <p:sldId id="284" r:id="rId12"/>
    <p:sldId id="290" r:id="rId13"/>
    <p:sldId id="285" r:id="rId14"/>
    <p:sldId id="286" r:id="rId15"/>
    <p:sldId id="289" r:id="rId16"/>
    <p:sldId id="287" r:id="rId17"/>
    <p:sldId id="288" r:id="rId18"/>
    <p:sldId id="268" r:id="rId19"/>
    <p:sldId id="267" r:id="rId20"/>
    <p:sldId id="270" r:id="rId2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800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67D19-608B-4943-8AB4-6F9DDA21A971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0FF10-6F17-4B83-96C2-93BB65407C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50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91797A-CA55-4793-8FB0-CB6A2B24464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66951D-B184-46B1-A5E8-8C03529735CF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97A-CA55-4793-8FB0-CB6A2B24464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1D-B184-46B1-A5E8-8C03529735CF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97A-CA55-4793-8FB0-CB6A2B24464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1D-B184-46B1-A5E8-8C03529735CF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97A-CA55-4793-8FB0-CB6A2B24464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1D-B184-46B1-A5E8-8C03529735C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97A-CA55-4793-8FB0-CB6A2B24464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1D-B184-46B1-A5E8-8C03529735C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97A-CA55-4793-8FB0-CB6A2B24464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1D-B184-46B1-A5E8-8C03529735C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97A-CA55-4793-8FB0-CB6A2B24464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1D-B184-46B1-A5E8-8C03529735CF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97A-CA55-4793-8FB0-CB6A2B24464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1D-B184-46B1-A5E8-8C03529735CF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97A-CA55-4793-8FB0-CB6A2B24464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1D-B184-46B1-A5E8-8C03529735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97A-CA55-4793-8FB0-CB6A2B24464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1D-B184-46B1-A5E8-8C03529735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97A-CA55-4793-8FB0-CB6A2B24464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1D-B184-46B1-A5E8-8C03529735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alpha val="43000"/>
                <a:lumMod val="24000"/>
                <a:lumOff val="76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391797A-CA55-4793-8FB0-CB6A2B24464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366951D-B184-46B1-A5E8-8C03529735C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404664"/>
            <a:ext cx="6984776" cy="2520280"/>
          </a:xfrm>
        </p:spPr>
        <p:txBody>
          <a:bodyPr>
            <a:normAutofit/>
          </a:bodyPr>
          <a:lstStyle/>
          <a:p>
            <a:r>
              <a:rPr lang="cs-CZ" sz="5200" b="1" dirty="0" smtClean="0">
                <a:solidFill>
                  <a:schemeClr val="accent1"/>
                </a:solidFill>
              </a:rPr>
              <a:t>T</a:t>
            </a:r>
            <a:r>
              <a:rPr lang="en-US" sz="5200" b="1" dirty="0" smtClean="0">
                <a:solidFill>
                  <a:schemeClr val="accent1"/>
                </a:solidFill>
              </a:rPr>
              <a:t>he </a:t>
            </a:r>
            <a:r>
              <a:rPr lang="en-US" sz="5200" b="1" dirty="0">
                <a:solidFill>
                  <a:schemeClr val="accent1"/>
                </a:solidFill>
              </a:rPr>
              <a:t>way to a </a:t>
            </a:r>
            <a:r>
              <a:rPr lang="cs-CZ" sz="5200" b="1" dirty="0">
                <a:solidFill>
                  <a:schemeClr val="accent1"/>
                </a:solidFill>
              </a:rPr>
              <a:t>C</a:t>
            </a:r>
            <a:r>
              <a:rPr lang="en-US" sz="5200" b="1" dirty="0" err="1" smtClean="0">
                <a:solidFill>
                  <a:schemeClr val="accent1"/>
                </a:solidFill>
              </a:rPr>
              <a:t>areer</a:t>
            </a:r>
            <a:endParaRPr lang="cs-CZ" sz="5200" b="1" dirty="0" smtClean="0">
              <a:solidFill>
                <a:schemeClr val="accent1"/>
              </a:solidFill>
            </a:endParaRPr>
          </a:p>
          <a:p>
            <a:r>
              <a:rPr lang="en-US" sz="3600" dirty="0" smtClean="0"/>
              <a:t>Primary school</a:t>
            </a:r>
            <a:endParaRPr lang="cs-CZ" sz="3600" dirty="0" smtClean="0"/>
          </a:p>
          <a:p>
            <a:r>
              <a:rPr lang="cs-CZ" sz="3600" dirty="0" smtClean="0"/>
              <a:t>Otokara Březiny, Jihlava</a:t>
            </a:r>
          </a:p>
          <a:p>
            <a:pPr algn="ctr"/>
            <a:endParaRPr lang="cs-CZ" sz="3600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2780928"/>
            <a:ext cx="2053797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83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3326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d</a:t>
            </a:r>
            <a:r>
              <a:rPr lang="en-US" sz="3600" dirty="0" err="1" smtClean="0">
                <a:solidFill>
                  <a:schemeClr val="bg1"/>
                </a:solidFill>
              </a:rPr>
              <a:t>evelop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the ability to </a:t>
            </a:r>
            <a:r>
              <a:rPr lang="en-US" sz="3600" dirty="0" smtClean="0">
                <a:solidFill>
                  <a:schemeClr val="bg1"/>
                </a:solidFill>
              </a:rPr>
              <a:t>cooperate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together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show r</a:t>
            </a:r>
            <a:r>
              <a:rPr lang="en-US" sz="3600" dirty="0" err="1" smtClean="0">
                <a:solidFill>
                  <a:schemeClr val="bg1"/>
                </a:solidFill>
              </a:rPr>
              <a:t>espect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for </a:t>
            </a:r>
            <a:r>
              <a:rPr lang="cs-CZ" sz="3600" dirty="0" err="1" smtClean="0">
                <a:solidFill>
                  <a:schemeClr val="bg1"/>
                </a:solidFill>
              </a:rPr>
              <a:t>their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own </a:t>
            </a:r>
            <a:r>
              <a:rPr lang="en-US" sz="3600" dirty="0">
                <a:solidFill>
                  <a:schemeClr val="bg1"/>
                </a:solidFill>
              </a:rPr>
              <a:t>work </a:t>
            </a:r>
            <a:r>
              <a:rPr lang="en-US" sz="3600" dirty="0" smtClean="0">
                <a:solidFill>
                  <a:schemeClr val="bg1"/>
                </a:solidFill>
              </a:rPr>
              <a:t>and </a:t>
            </a:r>
            <a:r>
              <a:rPr lang="cs-CZ" sz="3600" dirty="0" err="1" smtClean="0">
                <a:solidFill>
                  <a:schemeClr val="bg1"/>
                </a:solidFill>
              </a:rPr>
              <a:t>the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work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of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others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be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able</a:t>
            </a:r>
            <a:r>
              <a:rPr lang="cs-CZ" sz="3600" dirty="0" smtClean="0">
                <a:solidFill>
                  <a:schemeClr val="bg1"/>
                </a:solidFill>
              </a:rPr>
              <a:t> to </a:t>
            </a:r>
            <a:r>
              <a:rPr lang="en-US" sz="3600" dirty="0" err="1" smtClean="0">
                <a:solidFill>
                  <a:schemeClr val="bg1"/>
                </a:solidFill>
              </a:rPr>
              <a:t>crea</a:t>
            </a:r>
            <a:r>
              <a:rPr lang="cs-CZ" sz="3600" dirty="0" err="1" smtClean="0">
                <a:solidFill>
                  <a:schemeClr val="bg1"/>
                </a:solidFill>
              </a:rPr>
              <a:t>te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new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rules</a:t>
            </a:r>
            <a:r>
              <a:rPr lang="cs-CZ" sz="3600" dirty="0" smtClean="0">
                <a:solidFill>
                  <a:schemeClr val="bg1"/>
                </a:solidFill>
              </a:rPr>
              <a:t> and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en-US" sz="3600" dirty="0" smtClean="0">
                <a:solidFill>
                  <a:schemeClr val="bg1"/>
                </a:solidFill>
              </a:rPr>
              <a:t>respect </a:t>
            </a:r>
            <a:r>
              <a:rPr lang="cs-CZ" sz="3600" dirty="0" err="1" smtClean="0">
                <a:solidFill>
                  <a:schemeClr val="bg1"/>
                </a:solidFill>
              </a:rPr>
              <a:t>those</a:t>
            </a:r>
            <a:r>
              <a:rPr lang="en-US" sz="3600" dirty="0" smtClean="0">
                <a:solidFill>
                  <a:schemeClr val="bg1"/>
                </a:solidFill>
              </a:rPr>
              <a:t> rules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develop</a:t>
            </a:r>
            <a:r>
              <a:rPr lang="cs-CZ" sz="3600" dirty="0" smtClean="0">
                <a:solidFill>
                  <a:schemeClr val="bg1"/>
                </a:solidFill>
              </a:rPr>
              <a:t> a positive </a:t>
            </a:r>
            <a:r>
              <a:rPr lang="cs-CZ" sz="3600" dirty="0" err="1">
                <a:solidFill>
                  <a:schemeClr val="bg1"/>
                </a:solidFill>
              </a:rPr>
              <a:t>attitude</a:t>
            </a:r>
            <a:r>
              <a:rPr lang="cs-CZ" sz="3600" dirty="0">
                <a:solidFill>
                  <a:schemeClr val="bg1"/>
                </a:solidFill>
              </a:rPr>
              <a:t> to </a:t>
            </a:r>
            <a:r>
              <a:rPr lang="cs-CZ" sz="3600" dirty="0" err="1" smtClean="0">
                <a:solidFill>
                  <a:schemeClr val="bg1"/>
                </a:solidFill>
              </a:rPr>
              <a:t>work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and to </a:t>
            </a:r>
            <a:r>
              <a:rPr lang="cs-CZ" sz="3600" dirty="0" err="1" smtClean="0">
                <a:solidFill>
                  <a:schemeClr val="bg1"/>
                </a:solidFill>
              </a:rPr>
              <a:t>understand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what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quality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means</a:t>
            </a:r>
            <a:endParaRPr lang="cs-CZ" sz="3600" dirty="0" smtClean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346676"/>
          </a:xfrm>
        </p:spPr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Competencies</a:t>
            </a:r>
            <a:r>
              <a:rPr lang="cs-CZ" dirty="0" smtClean="0">
                <a:solidFill>
                  <a:schemeClr val="accent1"/>
                </a:solidFill>
              </a:rPr>
              <a:t>. 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err="1" smtClean="0">
                <a:solidFill>
                  <a:schemeClr val="accent1"/>
                </a:solidFill>
              </a:rPr>
              <a:t>Social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>
                <a:solidFill>
                  <a:schemeClr val="accent1"/>
                </a:solidFill>
              </a:rPr>
              <a:t>and </a:t>
            </a:r>
            <a:r>
              <a:rPr lang="cs-CZ" dirty="0" err="1">
                <a:solidFill>
                  <a:schemeClr val="accent1"/>
                </a:solidFill>
              </a:rPr>
              <a:t>personal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Competencies</a:t>
            </a:r>
            <a:r>
              <a:rPr lang="cs-CZ" dirty="0">
                <a:solidFill>
                  <a:schemeClr val="accent1"/>
                </a:solidFill>
              </a:rPr>
              <a:t>. </a:t>
            </a:r>
            <a:br>
              <a:rPr lang="cs-CZ" dirty="0">
                <a:solidFill>
                  <a:schemeClr val="accent1"/>
                </a:solidFill>
              </a:rPr>
            </a:br>
            <a:r>
              <a:rPr lang="cs-CZ" dirty="0" err="1">
                <a:solidFill>
                  <a:schemeClr val="accent1"/>
                </a:solidFill>
              </a:rPr>
              <a:t>Social</a:t>
            </a:r>
            <a:r>
              <a:rPr lang="cs-CZ" dirty="0">
                <a:solidFill>
                  <a:schemeClr val="accent1"/>
                </a:solidFill>
              </a:rPr>
              <a:t> and </a:t>
            </a:r>
            <a:r>
              <a:rPr lang="cs-CZ" dirty="0" err="1">
                <a:solidFill>
                  <a:schemeClr val="accent1"/>
                </a:solidFill>
              </a:rPr>
              <a:t>P</a:t>
            </a:r>
            <a:r>
              <a:rPr lang="cs-CZ" dirty="0" err="1" smtClean="0">
                <a:solidFill>
                  <a:schemeClr val="accent1"/>
                </a:solidFill>
              </a:rPr>
              <a:t>ersonal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91680" y="2194568"/>
            <a:ext cx="5680680" cy="658368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chemeClr val="accent1"/>
                </a:solidFill>
              </a:rPr>
              <a:t>Crafts</a:t>
            </a:r>
            <a:r>
              <a:rPr lang="cs-CZ" sz="3600" dirty="0">
                <a:solidFill>
                  <a:schemeClr val="accent1"/>
                </a:solidFill>
              </a:rPr>
              <a:t> - </a:t>
            </a:r>
            <a:r>
              <a:rPr lang="cs-CZ" sz="3600" dirty="0" err="1">
                <a:solidFill>
                  <a:schemeClr val="accent1"/>
                </a:solidFill>
              </a:rPr>
              <a:t>Baking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Bread</a:t>
            </a:r>
            <a:endParaRPr lang="cs-CZ" sz="3600" dirty="0">
              <a:solidFill>
                <a:schemeClr val="accent1"/>
              </a:solidFill>
            </a:endParaRPr>
          </a:p>
        </p:txBody>
      </p:sp>
      <p:pic>
        <p:nvPicPr>
          <p:cNvPr id="7" name="Obrázek 6" descr="M:\Cesty ke kariere\Publicita\120404_Remesla_pekar_5.A_ESF\Remesla5A_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5580"/>
            <a:ext cx="4824536" cy="3566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2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Excursions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27566" y="2204864"/>
            <a:ext cx="2226262" cy="658368"/>
          </a:xfrm>
        </p:spPr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Companies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164288" y="4077072"/>
            <a:ext cx="1944216" cy="1368152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accent1"/>
                </a:solidFill>
              </a:rPr>
              <a:t>Secondary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schools</a:t>
            </a:r>
            <a:endParaRPr lang="cs-CZ" dirty="0"/>
          </a:p>
        </p:txBody>
      </p:sp>
      <p:pic>
        <p:nvPicPr>
          <p:cNvPr id="2050" name="Picture 2" descr="N:\2012_2013\130313_Exkurze\Kovar\kovar_1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/>
        </p:blipFill>
        <p:spPr bwMode="auto">
          <a:xfrm>
            <a:off x="1526803" y="3685178"/>
            <a:ext cx="2378868" cy="276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2012_2013\130313_Exkurze\Kamenosochar\kamenosochar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227269" cy="29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:\2012_2013\130313_Exkurze\Truhlar\truhlar_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35406"/>
            <a:ext cx="3127896" cy="23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:\2012_2013\130313_Exkurze\Hodinar\hodinar_06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6"/>
          <a:stretch/>
        </p:blipFill>
        <p:spPr bwMode="auto">
          <a:xfrm>
            <a:off x="6067027" y="1484784"/>
            <a:ext cx="2753445" cy="233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3789040"/>
            <a:ext cx="8424936" cy="30689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develop</a:t>
            </a:r>
            <a:r>
              <a:rPr lang="cs-CZ" sz="3600" dirty="0" smtClean="0">
                <a:solidFill>
                  <a:schemeClr val="bg1"/>
                </a:solidFill>
              </a:rPr>
              <a:t> a </a:t>
            </a:r>
            <a:r>
              <a:rPr lang="cs-CZ" sz="3600" dirty="0" err="1" smtClean="0">
                <a:solidFill>
                  <a:schemeClr val="bg1"/>
                </a:solidFill>
              </a:rPr>
              <a:t>professional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attitude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follow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the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rules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be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able</a:t>
            </a:r>
            <a:r>
              <a:rPr lang="cs-CZ" sz="3600" dirty="0" smtClean="0">
                <a:solidFill>
                  <a:schemeClr val="bg1"/>
                </a:solidFill>
              </a:rPr>
              <a:t> to </a:t>
            </a:r>
            <a:r>
              <a:rPr lang="cs-CZ" sz="3600" dirty="0" err="1" smtClean="0">
                <a:solidFill>
                  <a:schemeClr val="bg1"/>
                </a:solidFill>
              </a:rPr>
              <a:t>work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with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different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types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of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materials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be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able</a:t>
            </a:r>
            <a:r>
              <a:rPr lang="cs-CZ" sz="3600" dirty="0" smtClean="0">
                <a:solidFill>
                  <a:schemeClr val="bg1"/>
                </a:solidFill>
              </a:rPr>
              <a:t> to </a:t>
            </a:r>
            <a:r>
              <a:rPr lang="cs-CZ" sz="3600" dirty="0">
                <a:solidFill>
                  <a:schemeClr val="bg1"/>
                </a:solidFill>
              </a:rPr>
              <a:t>use </a:t>
            </a:r>
            <a:r>
              <a:rPr lang="cs-CZ" sz="3600" dirty="0" smtClean="0">
                <a:solidFill>
                  <a:schemeClr val="bg1"/>
                </a:solidFill>
              </a:rPr>
              <a:t>a variety </a:t>
            </a:r>
            <a:r>
              <a:rPr lang="cs-CZ" sz="3600" dirty="0" err="1" smtClean="0">
                <a:solidFill>
                  <a:schemeClr val="bg1"/>
                </a:solidFill>
              </a:rPr>
              <a:t>of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tools</a:t>
            </a:r>
            <a:endParaRPr lang="cs-CZ" sz="3600" dirty="0" smtClean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346676"/>
          </a:xfrm>
        </p:spPr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Working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C</a:t>
            </a:r>
            <a:r>
              <a:rPr lang="cs-CZ" dirty="0" err="1" smtClean="0">
                <a:solidFill>
                  <a:schemeClr val="accent1"/>
                </a:solidFill>
              </a:rPr>
              <a:t>ompetencies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" name="Picture 5" descr="merku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7"/>
          <a:stretch/>
        </p:blipFill>
        <p:spPr>
          <a:xfrm>
            <a:off x="5508104" y="1484784"/>
            <a:ext cx="2808312" cy="20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ojan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9"/>
          <a:stretch/>
        </p:blipFill>
        <p:spPr>
          <a:xfrm>
            <a:off x="1115616" y="1484784"/>
            <a:ext cx="3348831" cy="180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6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Working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C</a:t>
            </a:r>
            <a:r>
              <a:rPr lang="cs-CZ" dirty="0" err="1" smtClean="0">
                <a:solidFill>
                  <a:schemeClr val="accent1"/>
                </a:solidFill>
              </a:rPr>
              <a:t>ompetencies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08" y="2410592"/>
            <a:ext cx="3731692" cy="658368"/>
          </a:xfrm>
        </p:spPr>
        <p:txBody>
          <a:bodyPr>
            <a:noAutofit/>
          </a:bodyPr>
          <a:lstStyle/>
          <a:p>
            <a:r>
              <a:rPr lang="cs-CZ" sz="3200" dirty="0" err="1" smtClean="0">
                <a:solidFill>
                  <a:schemeClr val="accent1"/>
                </a:solidFill>
              </a:rPr>
              <a:t>Practical</a:t>
            </a:r>
            <a:r>
              <a:rPr lang="cs-CZ" sz="3200" dirty="0" smtClean="0">
                <a:solidFill>
                  <a:schemeClr val="accent1"/>
                </a:solidFill>
              </a:rPr>
              <a:t> </a:t>
            </a:r>
            <a:r>
              <a:rPr lang="cs-CZ" sz="3200" dirty="0" err="1" smtClean="0">
                <a:solidFill>
                  <a:schemeClr val="accent1"/>
                </a:solidFill>
              </a:rPr>
              <a:t>experince</a:t>
            </a:r>
            <a:r>
              <a:rPr lang="cs-CZ" sz="3200" dirty="0" smtClean="0">
                <a:solidFill>
                  <a:schemeClr val="accent1"/>
                </a:solidFill>
              </a:rPr>
              <a:t/>
            </a:r>
            <a:br>
              <a:rPr lang="cs-CZ" sz="3200" dirty="0" smtClean="0">
                <a:solidFill>
                  <a:schemeClr val="accent1"/>
                </a:solidFill>
              </a:rPr>
            </a:br>
            <a:r>
              <a:rPr lang="cs-CZ" sz="3200" dirty="0" err="1">
                <a:solidFill>
                  <a:schemeClr val="accent1"/>
                </a:solidFill>
              </a:rPr>
              <a:t>Y</a:t>
            </a:r>
            <a:r>
              <a:rPr lang="cs-CZ" sz="3200" dirty="0" err="1" smtClean="0">
                <a:solidFill>
                  <a:schemeClr val="accent1"/>
                </a:solidFill>
              </a:rPr>
              <a:t>ear</a:t>
            </a:r>
            <a:r>
              <a:rPr lang="cs-CZ" sz="3200" dirty="0" smtClean="0">
                <a:solidFill>
                  <a:schemeClr val="accent1"/>
                </a:solidFill>
              </a:rPr>
              <a:t> 6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88024" y="2492896"/>
            <a:ext cx="3447288" cy="658368"/>
          </a:xfrm>
        </p:spPr>
        <p:txBody>
          <a:bodyPr>
            <a:noAutofit/>
          </a:bodyPr>
          <a:lstStyle/>
          <a:p>
            <a:r>
              <a:rPr lang="cs-CZ" sz="3200" dirty="0" err="1">
                <a:solidFill>
                  <a:schemeClr val="accent1"/>
                </a:solidFill>
              </a:rPr>
              <a:t>Crafts</a:t>
            </a:r>
            <a:r>
              <a:rPr lang="cs-CZ" sz="3200" dirty="0" smtClean="0">
                <a:solidFill>
                  <a:schemeClr val="accent1"/>
                </a:solidFill>
              </a:rPr>
              <a:t/>
            </a:r>
            <a:br>
              <a:rPr lang="cs-CZ" sz="3200" dirty="0" smtClean="0">
                <a:solidFill>
                  <a:schemeClr val="accent1"/>
                </a:solidFill>
              </a:rPr>
            </a:br>
            <a:r>
              <a:rPr lang="cs-CZ" sz="3200" dirty="0" err="1">
                <a:solidFill>
                  <a:schemeClr val="accent1"/>
                </a:solidFill>
              </a:rPr>
              <a:t>Y</a:t>
            </a:r>
            <a:r>
              <a:rPr lang="cs-CZ" sz="3200" dirty="0" err="1" smtClean="0">
                <a:solidFill>
                  <a:schemeClr val="accent1"/>
                </a:solidFill>
              </a:rPr>
              <a:t>ear</a:t>
            </a:r>
            <a:r>
              <a:rPr lang="cs-CZ" sz="3200" dirty="0" smtClean="0">
                <a:solidFill>
                  <a:schemeClr val="accent1"/>
                </a:solidFill>
              </a:rPr>
              <a:t> 4</a:t>
            </a:r>
            <a:endParaRPr lang="cs-CZ" sz="3200" dirty="0">
              <a:solidFill>
                <a:schemeClr val="accent1"/>
              </a:solidFill>
            </a:endParaRPr>
          </a:p>
        </p:txBody>
      </p:sp>
      <p:pic>
        <p:nvPicPr>
          <p:cNvPr id="7" name="Obrázek 6" descr="M:\Cesty ke kariere\Publicita\111025_Svet_prace_6.B_ESF\SvetPrace6B_ESF_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60040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Zástupný symbol pro obsah 7" descr="M:\Cesty ke kariere\Publicita\120515_Remesla_keramika_4.A_ESF\P5150045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800475" cy="2850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5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756263" cy="105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Wood</a:t>
            </a:r>
            <a:r>
              <a:rPr lang="cs-CZ" alt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carving </a:t>
            </a:r>
            <a:r>
              <a:rPr lang="cs-CZ" alt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cs-CZ" alt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alt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hobby </a:t>
            </a:r>
            <a:r>
              <a:rPr lang="cs-CZ" alt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</a:t>
            </a:r>
            <a:endParaRPr lang="cs-CZ" alt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9" name="Obrázek 2" descr="Popis: M:\Cesty ke kariere\Publicita\110519_Foto_Dilna 7.r_ESF\dilna7r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r="21053"/>
          <a:stretch>
            <a:fillRect/>
          </a:stretch>
        </p:blipFill>
        <p:spPr bwMode="auto">
          <a:xfrm>
            <a:off x="5220072" y="2564904"/>
            <a:ext cx="31496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Obrázek 1" descr="Popis: M:\Cesty ke kariere\Publicita\110519_Foto_Dilna 7.r_ESF\dilna7r_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286150"/>
            <a:ext cx="39338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Obrázek 3" descr="Popis: M:\Cesty ke kariere\Publicita\110519_Foto_Dilna 7.r_ESF\dilna7r_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"/>
          <a:stretch/>
        </p:blipFill>
        <p:spPr bwMode="auto">
          <a:xfrm>
            <a:off x="179512" y="1412776"/>
            <a:ext cx="2522677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435280" cy="3960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promote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e</a:t>
            </a:r>
            <a:r>
              <a:rPr lang="cs-CZ" sz="3600" dirty="0" err="1" smtClean="0">
                <a:solidFill>
                  <a:schemeClr val="bg1"/>
                </a:solidFill>
              </a:rPr>
              <a:t>ffective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communication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use </a:t>
            </a:r>
            <a:r>
              <a:rPr lang="cs-CZ" sz="3600" dirty="0" err="1">
                <a:solidFill>
                  <a:schemeClr val="bg1"/>
                </a:solidFill>
              </a:rPr>
              <a:t>a</a:t>
            </a:r>
            <a:r>
              <a:rPr lang="cs-CZ" sz="3600" dirty="0" err="1" smtClean="0">
                <a:solidFill>
                  <a:schemeClr val="bg1"/>
                </a:solidFill>
              </a:rPr>
              <a:t>ppropriate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>
                <a:solidFill>
                  <a:schemeClr val="bg1"/>
                </a:solidFill>
              </a:rPr>
              <a:t>and </a:t>
            </a:r>
            <a:r>
              <a:rPr lang="cs-CZ" sz="3600" dirty="0" err="1" smtClean="0">
                <a:solidFill>
                  <a:schemeClr val="bg1"/>
                </a:solidFill>
              </a:rPr>
              <a:t>correct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professional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expressions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use </a:t>
            </a:r>
            <a:r>
              <a:rPr lang="cs-CZ" sz="3600" dirty="0" err="1" smtClean="0">
                <a:solidFill>
                  <a:schemeClr val="bg1"/>
                </a:solidFill>
              </a:rPr>
              <a:t>information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technologies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c</a:t>
            </a:r>
            <a:r>
              <a:rPr lang="en-US" sz="3600" dirty="0" err="1" smtClean="0">
                <a:solidFill>
                  <a:schemeClr val="bg1"/>
                </a:solidFill>
              </a:rPr>
              <a:t>ommunicat</a:t>
            </a:r>
            <a:r>
              <a:rPr lang="cs-CZ" sz="3600" dirty="0" smtClean="0">
                <a:solidFill>
                  <a:schemeClr val="bg1"/>
                </a:solidFill>
              </a:rPr>
              <a:t>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with the </a:t>
            </a:r>
            <a:r>
              <a:rPr lang="en-US" sz="3600" dirty="0" smtClean="0">
                <a:solidFill>
                  <a:schemeClr val="bg1"/>
                </a:solidFill>
              </a:rPr>
              <a:t>world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through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the</a:t>
            </a:r>
            <a:r>
              <a:rPr lang="cs-CZ" sz="3600" dirty="0" smtClean="0">
                <a:solidFill>
                  <a:schemeClr val="bg1"/>
                </a:solidFill>
              </a:rPr>
              <a:t> use </a:t>
            </a:r>
            <a:r>
              <a:rPr lang="cs-CZ" sz="3600" dirty="0" err="1" smtClean="0">
                <a:solidFill>
                  <a:schemeClr val="bg1"/>
                </a:solidFill>
              </a:rPr>
              <a:t>of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foreign </a:t>
            </a:r>
            <a:r>
              <a:rPr lang="en-US" sz="3600" dirty="0" smtClean="0">
                <a:solidFill>
                  <a:schemeClr val="bg1"/>
                </a:solidFill>
              </a:rPr>
              <a:t>language</a:t>
            </a:r>
            <a:r>
              <a:rPr lang="cs-CZ" sz="3600" dirty="0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346676"/>
          </a:xfrm>
        </p:spPr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Communicative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C</a:t>
            </a:r>
            <a:r>
              <a:rPr lang="cs-CZ" dirty="0" err="1" smtClean="0">
                <a:solidFill>
                  <a:schemeClr val="accent1"/>
                </a:solidFill>
              </a:rPr>
              <a:t>ompetencies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Communicative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C</a:t>
            </a:r>
            <a:r>
              <a:rPr lang="cs-CZ" dirty="0" err="1" smtClean="0">
                <a:solidFill>
                  <a:schemeClr val="accent1"/>
                </a:solidFill>
              </a:rPr>
              <a:t>ompetencies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124" y="2132856"/>
            <a:ext cx="7213212" cy="65836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Seminar work in the </a:t>
            </a:r>
            <a:r>
              <a:rPr lang="cs-CZ" sz="3600" dirty="0" err="1" smtClean="0">
                <a:solidFill>
                  <a:schemeClr val="accent1"/>
                </a:solidFill>
              </a:rPr>
              <a:t>year</a:t>
            </a:r>
            <a:r>
              <a:rPr lang="cs-CZ" sz="3600" dirty="0" smtClean="0">
                <a:solidFill>
                  <a:schemeClr val="accent1"/>
                </a:solidFill>
              </a:rPr>
              <a:t> 9</a:t>
            </a:r>
            <a:endParaRPr lang="cs-CZ" sz="3600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N:\2012_2013\130620_Obhajoby_9.roc\Obhajoby9r_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638" y="-5348288"/>
            <a:ext cx="2289704" cy="17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N:\2012_2013\130620_Obhajoby_9.roc\Obhajoby9r_1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10424" r="9474" b="7793"/>
          <a:stretch/>
        </p:blipFill>
        <p:spPr bwMode="auto">
          <a:xfrm rot="16200000">
            <a:off x="830438" y="3498155"/>
            <a:ext cx="2809240" cy="2094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 descr="N:\2012_2013\130620_Obhajoby_9.roc\Obhajoby9r_05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0"/>
          <a:stretch/>
        </p:blipFill>
        <p:spPr bwMode="auto">
          <a:xfrm>
            <a:off x="3995936" y="3140967"/>
            <a:ext cx="3960440" cy="28092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69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348880"/>
            <a:ext cx="8712968" cy="400668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d</a:t>
            </a:r>
            <a:r>
              <a:rPr lang="en-US" sz="3600" dirty="0" err="1" smtClean="0">
                <a:solidFill>
                  <a:schemeClr val="bg1"/>
                </a:solidFill>
              </a:rPr>
              <a:t>evelop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key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competencies </a:t>
            </a:r>
            <a:r>
              <a:rPr lang="en-US" sz="3600" dirty="0">
                <a:solidFill>
                  <a:schemeClr val="bg1"/>
                </a:solidFill>
              </a:rPr>
              <a:t>in </a:t>
            </a:r>
            <a:r>
              <a:rPr lang="en-US" sz="3600" dirty="0" smtClean="0">
                <a:solidFill>
                  <a:schemeClr val="bg1"/>
                </a:solidFill>
              </a:rPr>
              <a:t>pupils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d</a:t>
            </a:r>
            <a:r>
              <a:rPr lang="en-US" sz="3600" dirty="0" err="1" smtClean="0">
                <a:solidFill>
                  <a:schemeClr val="bg1"/>
                </a:solidFill>
              </a:rPr>
              <a:t>evelop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the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skills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of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the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teachers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update</a:t>
            </a:r>
            <a:r>
              <a:rPr lang="en-US" sz="3600" dirty="0" smtClean="0">
                <a:solidFill>
                  <a:schemeClr val="bg1"/>
                </a:solidFill>
              </a:rPr>
              <a:t> the school</a:t>
            </a:r>
            <a:r>
              <a:rPr lang="cs-CZ" sz="3600" dirty="0" smtClean="0">
                <a:solidFill>
                  <a:schemeClr val="bg1"/>
                </a:solidFill>
              </a:rPr>
              <a:t>s</a:t>
            </a:r>
            <a:r>
              <a:rPr lang="en-US" sz="3600" dirty="0" smtClean="0">
                <a:solidFill>
                  <a:schemeClr val="bg1"/>
                </a:solidFill>
              </a:rPr>
              <a:t> curriculum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develop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the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provision </a:t>
            </a:r>
            <a:r>
              <a:rPr lang="en-US" sz="3600" dirty="0">
                <a:solidFill>
                  <a:schemeClr val="bg1"/>
                </a:solidFill>
              </a:rPr>
              <a:t>of modern information </a:t>
            </a:r>
            <a:r>
              <a:rPr lang="en-US" sz="3600" dirty="0" smtClean="0">
                <a:solidFill>
                  <a:schemeClr val="bg1"/>
                </a:solidFill>
              </a:rPr>
              <a:t>technology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encourage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the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promotion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of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the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school</a:t>
            </a:r>
            <a:endParaRPr lang="cs-CZ" sz="3600" dirty="0" smtClean="0"/>
          </a:p>
          <a:p>
            <a:pPr marL="68580" indent="0">
              <a:buNone/>
            </a:pPr>
            <a:endParaRPr lang="cs-CZ" sz="3600" dirty="0" smtClean="0"/>
          </a:p>
          <a:p>
            <a:pPr marL="68580" indent="0">
              <a:buNone/>
            </a:pPr>
            <a:endParaRPr lang="cs-CZ" sz="3600" dirty="0" smtClean="0"/>
          </a:p>
          <a:p>
            <a:pPr marL="68580" indent="0">
              <a:buNone/>
            </a:pPr>
            <a:endParaRPr lang="cs-CZ" sz="3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12064"/>
            <a:ext cx="8280920" cy="133276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Contribution of the </a:t>
            </a:r>
            <a:r>
              <a:rPr lang="cs-CZ" dirty="0">
                <a:solidFill>
                  <a:schemeClr val="accent1"/>
                </a:solidFill>
              </a:rPr>
              <a:t>P</a:t>
            </a:r>
            <a:r>
              <a:rPr lang="en-US" dirty="0" err="1">
                <a:solidFill>
                  <a:schemeClr val="accent1"/>
                </a:solidFill>
              </a:rPr>
              <a:t>roject</a:t>
            </a:r>
            <a:r>
              <a:rPr lang="cs-CZ" dirty="0">
                <a:solidFill>
                  <a:schemeClr val="accent1"/>
                </a:solidFill>
              </a:rPr>
              <a:t>.</a:t>
            </a:r>
            <a:r>
              <a:rPr lang="en-US" dirty="0">
                <a:solidFill>
                  <a:schemeClr val="accent1"/>
                </a:solidFill>
              </a:rPr>
              <a:t> Way </a:t>
            </a:r>
            <a:r>
              <a:rPr lang="cs-CZ" dirty="0">
                <a:solidFill>
                  <a:schemeClr val="accent1"/>
                </a:solidFill>
              </a:rPr>
              <a:t>to a</a:t>
            </a:r>
            <a:r>
              <a:rPr lang="en-US" dirty="0">
                <a:solidFill>
                  <a:schemeClr val="accent1"/>
                </a:solidFill>
              </a:rPr>
              <a:t> career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352928" cy="36004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Way </a:t>
            </a:r>
            <a:r>
              <a:rPr lang="cs-CZ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 a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areer</a:t>
            </a:r>
            <a:endParaRPr lang="cs-CZ" sz="5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cs-CZ" sz="4800" dirty="0"/>
              <a:t> </a:t>
            </a:r>
            <a:endParaRPr lang="cs-CZ" sz="4000" dirty="0"/>
          </a:p>
          <a:p>
            <a:r>
              <a:rPr lang="en-US" sz="2800" dirty="0"/>
              <a:t>The project was co-financed by the European Social Fund and the state budget of the Czech Republic</a:t>
            </a:r>
            <a:endParaRPr lang="cs-CZ" sz="2800" dirty="0"/>
          </a:p>
        </p:txBody>
      </p:sp>
      <p:pic>
        <p:nvPicPr>
          <p:cNvPr id="1026" name="Picture 2" descr="M:\Cesty ke kariere\Logolink\lOGA_jpg\640x_Horizontalni_barev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160468" cy="10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69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Foto_skola\160509_fotoskola\160509_fotoskola_012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480720" cy="486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7884" y="646558"/>
            <a:ext cx="7756263" cy="105425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rPr>
              <a:t>Primary school </a:t>
            </a:r>
            <a:r>
              <a:rPr lang="cs-CZ" sz="4000" b="1" dirty="0" smtClean="0">
                <a:solidFill>
                  <a:schemeClr val="accent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rPr>
              <a:t>Otokara Březiny </a:t>
            </a:r>
            <a:r>
              <a:rPr lang="cs-CZ" sz="4000" b="1" dirty="0">
                <a:solidFill>
                  <a:schemeClr val="accent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cs-CZ" sz="4000" b="1" dirty="0">
                <a:solidFill>
                  <a:schemeClr val="accent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cs-CZ" sz="4000" b="1" dirty="0">
                <a:solidFill>
                  <a:schemeClr val="accent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rPr>
              <a:t>Jihlava</a:t>
            </a:r>
            <a:r>
              <a:rPr lang="cs-CZ" sz="3200" b="1" dirty="0">
                <a:solidFill>
                  <a:schemeClr val="accent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cs-CZ" sz="3200" b="1" dirty="0">
                <a:solidFill>
                  <a:schemeClr val="accent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endParaRPr lang="cs-CZ" sz="3200" b="1" dirty="0">
              <a:solidFill>
                <a:schemeClr val="accent1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1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1421" y="2351373"/>
            <a:ext cx="5544616" cy="4176464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 you for your attention</a:t>
            </a:r>
            <a:endParaRPr lang="cs-CZ" sz="5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sz="2000" b="1" dirty="0"/>
          </a:p>
          <a:p>
            <a:r>
              <a:rPr lang="cs-CZ" sz="2800" b="1" dirty="0" smtClean="0"/>
              <a:t>Mgr. Pavel Říha</a:t>
            </a:r>
          </a:p>
          <a:p>
            <a:r>
              <a:rPr lang="en-US" sz="2800" b="1" dirty="0" smtClean="0"/>
              <a:t>Headmaster</a:t>
            </a:r>
          </a:p>
          <a:p>
            <a:r>
              <a:rPr lang="en-US" sz="2800" b="1" dirty="0" smtClean="0"/>
              <a:t>Primary school</a:t>
            </a:r>
            <a:endParaRPr lang="cs-CZ" sz="2800" b="1" dirty="0" smtClean="0"/>
          </a:p>
          <a:p>
            <a:r>
              <a:rPr lang="cs-CZ" sz="2800" b="1" dirty="0" smtClean="0"/>
              <a:t>Otokara Březiny, Jihlava</a:t>
            </a:r>
            <a:endParaRPr lang="cs-CZ" sz="2800" dirty="0"/>
          </a:p>
        </p:txBody>
      </p:sp>
      <p:pic>
        <p:nvPicPr>
          <p:cNvPr id="1026" name="Picture 2" descr="M:\Cesty ke kariere\Logolink\lOGA_jpg\640x_Horizontalni_barev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5328592" cy="9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412776"/>
            <a:ext cx="2643982" cy="38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70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20688"/>
            <a:ext cx="9144000" cy="496855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1"/>
                </a:solidFill>
                <a:effectLst/>
              </a:rPr>
              <a:t>Development </a:t>
            </a:r>
            <a:r>
              <a:rPr lang="en-US" sz="4800" b="1" dirty="0" smtClean="0">
                <a:solidFill>
                  <a:schemeClr val="accent1"/>
                </a:solidFill>
                <a:effectLst/>
              </a:rPr>
              <a:t>of</a:t>
            </a:r>
            <a:r>
              <a:rPr lang="cs-CZ" sz="4800" b="1" dirty="0" smtClean="0">
                <a:solidFill>
                  <a:schemeClr val="accent1"/>
                </a:solidFill>
                <a:effectLst/>
              </a:rPr>
              <a:t> C</a:t>
            </a:r>
            <a:r>
              <a:rPr lang="en-US" sz="4800" b="1" dirty="0" err="1" smtClean="0">
                <a:solidFill>
                  <a:schemeClr val="accent1"/>
                </a:solidFill>
                <a:effectLst/>
              </a:rPr>
              <a:t>ompetencies</a:t>
            </a:r>
            <a:r>
              <a:rPr lang="en-US" sz="4800" b="1" dirty="0" smtClean="0">
                <a:solidFill>
                  <a:schemeClr val="accent1"/>
                </a:solidFill>
                <a:effectLst/>
              </a:rPr>
              <a:t> </a:t>
            </a:r>
            <a:endParaRPr lang="en-US" sz="4800" b="1" dirty="0">
              <a:solidFill>
                <a:schemeClr val="accent1"/>
              </a:solidFill>
              <a:effectLst/>
            </a:endParaRPr>
          </a:p>
          <a:p>
            <a:r>
              <a:rPr lang="en-US" sz="4800" b="1" dirty="0">
                <a:solidFill>
                  <a:schemeClr val="accent1"/>
                </a:solidFill>
                <a:effectLst/>
              </a:rPr>
              <a:t>Key activities for pupils </a:t>
            </a:r>
            <a:r>
              <a:rPr lang="cs-CZ" sz="4800" b="1" dirty="0" smtClean="0">
                <a:solidFill>
                  <a:schemeClr val="accent1"/>
                </a:solidFill>
              </a:rPr>
              <a:t>:</a:t>
            </a:r>
          </a:p>
          <a:p>
            <a:endParaRPr lang="cs-CZ" sz="4800" b="1" dirty="0" smtClean="0">
              <a:solidFill>
                <a:schemeClr val="accent1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cs-CZ" sz="3600" b="1" dirty="0"/>
              <a:t>CRAFTS </a:t>
            </a:r>
            <a:r>
              <a:rPr lang="cs-CZ" sz="3600" b="1" dirty="0" smtClean="0"/>
              <a:t>– </a:t>
            </a:r>
            <a:r>
              <a:rPr lang="cs-CZ" sz="3600" b="1" dirty="0" err="1" smtClean="0"/>
              <a:t>years</a:t>
            </a:r>
            <a:r>
              <a:rPr lang="cs-CZ" sz="3600" b="1" dirty="0" smtClean="0"/>
              <a:t> 4 and 5</a:t>
            </a:r>
          </a:p>
          <a:p>
            <a:pPr algn="l"/>
            <a:endParaRPr lang="cs-CZ" sz="3600" b="1" dirty="0" smtClean="0"/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cs-CZ" sz="3600" b="1" dirty="0" smtClean="0"/>
              <a:t>THE WORLD </a:t>
            </a:r>
            <a:r>
              <a:rPr lang="cs-CZ" sz="3600" b="1" dirty="0"/>
              <a:t>OF </a:t>
            </a:r>
            <a:r>
              <a:rPr lang="cs-CZ" sz="3600" b="1" dirty="0" smtClean="0"/>
              <a:t>WORK– </a:t>
            </a:r>
            <a:r>
              <a:rPr lang="cs-CZ" sz="3600" b="1" dirty="0" err="1" smtClean="0"/>
              <a:t>years</a:t>
            </a:r>
            <a:r>
              <a:rPr lang="cs-CZ" sz="3600" b="1" dirty="0" smtClean="0"/>
              <a:t> 6 and 7</a:t>
            </a:r>
          </a:p>
          <a:p>
            <a:pPr algn="l"/>
            <a:endParaRPr lang="cs-CZ" sz="3600" b="1" dirty="0" smtClean="0"/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cs-CZ" sz="3600" b="1" dirty="0"/>
              <a:t>MY </a:t>
            </a:r>
            <a:r>
              <a:rPr lang="cs-CZ" sz="3600" b="1" dirty="0" smtClean="0"/>
              <a:t>CAREER– </a:t>
            </a:r>
            <a:r>
              <a:rPr lang="cs-CZ" sz="3600" b="1" dirty="0" err="1" smtClean="0"/>
              <a:t>years</a:t>
            </a:r>
            <a:r>
              <a:rPr lang="cs-CZ" sz="3600" b="1" dirty="0" smtClean="0"/>
              <a:t> 6 to 9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194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060848"/>
            <a:ext cx="8928992" cy="3960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motivate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interest</a:t>
            </a:r>
            <a:r>
              <a:rPr lang="cs-CZ" sz="3600" dirty="0" smtClean="0">
                <a:solidFill>
                  <a:schemeClr val="bg1"/>
                </a:solidFill>
              </a:rPr>
              <a:t> in </a:t>
            </a:r>
            <a:r>
              <a:rPr lang="cs-CZ" sz="3600" dirty="0" err="1" smtClean="0">
                <a:solidFill>
                  <a:schemeClr val="bg1"/>
                </a:solidFill>
              </a:rPr>
              <a:t>lifelong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learning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create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m</a:t>
            </a:r>
            <a:r>
              <a:rPr lang="cs-CZ" sz="3600" dirty="0" err="1" smtClean="0">
                <a:solidFill>
                  <a:schemeClr val="bg1"/>
                </a:solidFill>
              </a:rPr>
              <a:t>eaningful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learning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develop</a:t>
            </a:r>
            <a:r>
              <a:rPr lang="cs-CZ" sz="3600" dirty="0" smtClean="0">
                <a:solidFill>
                  <a:schemeClr val="bg1"/>
                </a:solidFill>
              </a:rPr>
              <a:t> a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positive </a:t>
            </a:r>
            <a:r>
              <a:rPr lang="en-US" sz="3600" dirty="0">
                <a:solidFill>
                  <a:schemeClr val="bg1"/>
                </a:solidFill>
              </a:rPr>
              <a:t>attitude </a:t>
            </a:r>
            <a:r>
              <a:rPr lang="en-US" sz="3600" dirty="0" smtClean="0">
                <a:solidFill>
                  <a:schemeClr val="bg1"/>
                </a:solidFill>
              </a:rPr>
              <a:t>to learning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>
                <a:solidFill>
                  <a:schemeClr val="bg1"/>
                </a:solidFill>
              </a:rPr>
              <a:t>To </a:t>
            </a:r>
            <a:r>
              <a:rPr lang="cs-CZ" sz="3600" dirty="0" err="1">
                <a:solidFill>
                  <a:schemeClr val="bg1"/>
                </a:solidFill>
              </a:rPr>
              <a:t>have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c</a:t>
            </a:r>
            <a:r>
              <a:rPr lang="cs-CZ" sz="3600" dirty="0" err="1" smtClean="0">
                <a:solidFill>
                  <a:schemeClr val="bg1"/>
                </a:solidFill>
              </a:rPr>
              <a:t>ontinual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a</a:t>
            </a:r>
            <a:r>
              <a:rPr lang="cs-CZ" sz="3600" dirty="0" err="1" smtClean="0">
                <a:solidFill>
                  <a:schemeClr val="bg1"/>
                </a:solidFill>
              </a:rPr>
              <a:t>ssessment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of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the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childs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progress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arrange</a:t>
            </a:r>
            <a:r>
              <a:rPr lang="cs-CZ" sz="3600" dirty="0" smtClean="0">
                <a:solidFill>
                  <a:schemeClr val="bg1"/>
                </a:solidFill>
              </a:rPr>
              <a:t> a </a:t>
            </a:r>
            <a:r>
              <a:rPr lang="cs-CZ" sz="3600" dirty="0" err="1">
                <a:solidFill>
                  <a:schemeClr val="bg1"/>
                </a:solidFill>
              </a:rPr>
              <a:t>c</a:t>
            </a:r>
            <a:r>
              <a:rPr lang="cs-CZ" sz="3600" dirty="0" err="1" smtClean="0">
                <a:solidFill>
                  <a:schemeClr val="bg1"/>
                </a:solidFill>
              </a:rPr>
              <a:t>ritical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evaluation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of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results</a:t>
            </a:r>
            <a:endParaRPr lang="cs-CZ" sz="3600" dirty="0" smtClean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Learning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C</a:t>
            </a:r>
            <a:r>
              <a:rPr lang="cs-CZ" dirty="0" err="1" smtClean="0">
                <a:solidFill>
                  <a:schemeClr val="accent1"/>
                </a:solidFill>
              </a:rPr>
              <a:t>ompetencies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Learning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C</a:t>
            </a:r>
            <a:r>
              <a:rPr lang="cs-CZ" dirty="0" err="1" smtClean="0">
                <a:solidFill>
                  <a:schemeClr val="accent1"/>
                </a:solidFill>
              </a:rPr>
              <a:t>ompetencies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3442446" cy="658368"/>
          </a:xfrm>
        </p:spPr>
        <p:txBody>
          <a:bodyPr>
            <a:normAutofit fontScale="85000" lnSpcReduction="10000"/>
          </a:bodyPr>
          <a:lstStyle/>
          <a:p>
            <a:r>
              <a:rPr lang="cs-CZ" sz="3200" dirty="0" err="1">
                <a:solidFill>
                  <a:schemeClr val="accent1"/>
                </a:solidFill>
              </a:rPr>
              <a:t>The</a:t>
            </a:r>
            <a:r>
              <a:rPr lang="cs-CZ" sz="3200" dirty="0">
                <a:solidFill>
                  <a:schemeClr val="accent1"/>
                </a:solidFill>
              </a:rPr>
              <a:t> </a:t>
            </a:r>
            <a:r>
              <a:rPr lang="cs-CZ" sz="3200" dirty="0" err="1">
                <a:solidFill>
                  <a:schemeClr val="accent1"/>
                </a:solidFill>
              </a:rPr>
              <a:t>portfolios</a:t>
            </a:r>
            <a:r>
              <a:rPr lang="cs-CZ" sz="3200" dirty="0">
                <a:solidFill>
                  <a:schemeClr val="accent1"/>
                </a:solidFill>
              </a:rPr>
              <a:t> </a:t>
            </a:r>
            <a:r>
              <a:rPr lang="cs-CZ" sz="3200" dirty="0" err="1">
                <a:solidFill>
                  <a:schemeClr val="accent1"/>
                </a:solidFill>
              </a:rPr>
              <a:t>Crafts</a:t>
            </a:r>
            <a:endParaRPr lang="cs-CZ" sz="3200" dirty="0">
              <a:solidFill>
                <a:schemeClr val="accent1"/>
              </a:solidFill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l="6779" t="12964" r="5420" b="6614"/>
          <a:stretch/>
        </p:blipFill>
        <p:spPr bwMode="auto">
          <a:xfrm>
            <a:off x="1691680" y="2708920"/>
            <a:ext cx="5688632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814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60848"/>
            <a:ext cx="8820472" cy="3633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activate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c</a:t>
            </a:r>
            <a:r>
              <a:rPr lang="cs-CZ" sz="3600" dirty="0" err="1" smtClean="0">
                <a:solidFill>
                  <a:schemeClr val="bg1"/>
                </a:solidFill>
              </a:rPr>
              <a:t>reative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thinking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consider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making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the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right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decisions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defend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their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own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opinions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organize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c</a:t>
            </a:r>
            <a:r>
              <a:rPr lang="cs-CZ" sz="3600" dirty="0" err="1" smtClean="0">
                <a:solidFill>
                  <a:schemeClr val="bg1"/>
                </a:solidFill>
              </a:rPr>
              <a:t>ompetitions</a:t>
            </a:r>
            <a:r>
              <a:rPr lang="cs-CZ" sz="3600" dirty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exhibitions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and </a:t>
            </a:r>
            <a:r>
              <a:rPr lang="cs-CZ" sz="3600" dirty="0" err="1" smtClean="0">
                <a:solidFill>
                  <a:schemeClr val="bg1"/>
                </a:solidFill>
              </a:rPr>
              <a:t>presentations</a:t>
            </a:r>
            <a:endParaRPr lang="cs-CZ" sz="3600" dirty="0" smtClean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1346676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Competencies</a:t>
            </a:r>
            <a:r>
              <a:rPr lang="cs-CZ" dirty="0" smtClean="0">
                <a:solidFill>
                  <a:schemeClr val="accent1"/>
                </a:solidFill>
              </a:rPr>
              <a:t>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chemeClr val="accent1"/>
                </a:solidFill>
              </a:rPr>
              <a:t/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Solution </a:t>
            </a:r>
            <a:r>
              <a:rPr lang="en-US" dirty="0">
                <a:solidFill>
                  <a:schemeClr val="accent1"/>
                </a:solidFill>
              </a:rPr>
              <a:t>to the </a:t>
            </a:r>
            <a:r>
              <a:rPr lang="cs-CZ" dirty="0">
                <a:solidFill>
                  <a:schemeClr val="accent1"/>
                </a:solidFill>
              </a:rPr>
              <a:t>P</a:t>
            </a:r>
            <a:r>
              <a:rPr lang="en-US" dirty="0" err="1" smtClean="0">
                <a:solidFill>
                  <a:schemeClr val="accent1"/>
                </a:solidFill>
              </a:rPr>
              <a:t>roblem</a:t>
            </a:r>
            <a:r>
              <a:rPr lang="cs-CZ" dirty="0" smtClean="0">
                <a:solidFill>
                  <a:schemeClr val="accent1"/>
                </a:solidFill>
              </a:rPr>
              <a:t>s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Competencies</a:t>
            </a:r>
            <a:r>
              <a:rPr lang="cs-CZ" dirty="0">
                <a:solidFill>
                  <a:schemeClr val="accent1"/>
                </a:solidFill>
              </a:rPr>
              <a:t>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cs-CZ" dirty="0">
                <a:solidFill>
                  <a:schemeClr val="accent1"/>
                </a:solidFill>
              </a:rPr>
              <a:t/>
            </a:r>
            <a:br>
              <a:rPr lang="cs-CZ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Solution to the </a:t>
            </a:r>
            <a:r>
              <a:rPr lang="cs-CZ" dirty="0" smtClean="0">
                <a:solidFill>
                  <a:schemeClr val="accent1"/>
                </a:solidFill>
              </a:rPr>
              <a:t>P</a:t>
            </a:r>
            <a:r>
              <a:rPr lang="en-US" dirty="0" err="1" smtClean="0">
                <a:solidFill>
                  <a:schemeClr val="accent1"/>
                </a:solidFill>
              </a:rPr>
              <a:t>roblem</a:t>
            </a:r>
            <a:r>
              <a:rPr lang="cs-CZ" dirty="0">
                <a:solidFill>
                  <a:schemeClr val="accent1"/>
                </a:solidFill>
              </a:rPr>
              <a:t>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4000" dirty="0" err="1">
                <a:solidFill>
                  <a:schemeClr val="accent1"/>
                </a:solidFill>
              </a:rPr>
              <a:t>Kits</a:t>
            </a:r>
            <a:endParaRPr lang="cs-CZ" sz="4000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24599" y="2204864"/>
            <a:ext cx="3447288" cy="658368"/>
          </a:xfrm>
        </p:spPr>
        <p:txBody>
          <a:bodyPr>
            <a:noAutofit/>
          </a:bodyPr>
          <a:lstStyle/>
          <a:p>
            <a:r>
              <a:rPr lang="cs-CZ" sz="4000" dirty="0" err="1">
                <a:solidFill>
                  <a:schemeClr val="accent1"/>
                </a:solidFill>
              </a:rPr>
              <a:t>The</a:t>
            </a:r>
            <a:r>
              <a:rPr lang="cs-CZ" sz="4000" dirty="0">
                <a:solidFill>
                  <a:schemeClr val="accent1"/>
                </a:solidFill>
              </a:rPr>
              <a:t> </a:t>
            </a:r>
            <a:r>
              <a:rPr lang="cs-CZ" sz="4000" dirty="0" err="1">
                <a:solidFill>
                  <a:schemeClr val="accent1"/>
                </a:solidFill>
              </a:rPr>
              <a:t>interests</a:t>
            </a:r>
            <a:endParaRPr lang="cs-CZ" sz="4000" dirty="0">
              <a:solidFill>
                <a:schemeClr val="accent1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5" b="44855"/>
          <a:stretch>
            <a:fillRect/>
          </a:stretch>
        </p:blipFill>
        <p:spPr bwMode="auto">
          <a:xfrm>
            <a:off x="6559394" y="2960290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4855" b="448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8"/>
          <a:stretch>
            <a:fillRect/>
          </a:stretch>
        </p:blipFill>
        <p:spPr bwMode="auto">
          <a:xfrm>
            <a:off x="4759169" y="4581128"/>
            <a:ext cx="360045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49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588224" y="3394075"/>
            <a:ext cx="1800225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cs-CZ" sz="4000" dirty="0"/>
              <a:t>25%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869087" y="4772025"/>
            <a:ext cx="14398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3808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cs-CZ" sz="4400"/>
              <a:t>50%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5" b="45741"/>
          <a:stretch>
            <a:fillRect/>
          </a:stretch>
        </p:blipFill>
        <p:spPr bwMode="auto">
          <a:xfrm>
            <a:off x="4803175" y="2960290"/>
            <a:ext cx="1789454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44235" b="4574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327749" y="3344863"/>
            <a:ext cx="1439863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3808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cs-CZ" sz="4400" dirty="0"/>
              <a:t>25%</a:t>
            </a:r>
          </a:p>
        </p:txBody>
      </p:sp>
      <p:pic>
        <p:nvPicPr>
          <p:cNvPr id="2050" name="Obrázek 32" descr="Popis: Stavebnice La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9508"/>
            <a:ext cx="3654425" cy="26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507288" cy="36332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be</a:t>
            </a:r>
            <a:r>
              <a:rPr lang="cs-CZ" sz="3600" dirty="0" smtClean="0">
                <a:solidFill>
                  <a:schemeClr val="bg1"/>
                </a:solidFill>
              </a:rPr>
              <a:t> free </a:t>
            </a:r>
            <a:r>
              <a:rPr lang="cs-CZ" sz="3600" dirty="0">
                <a:solidFill>
                  <a:schemeClr val="bg1"/>
                </a:solidFill>
              </a:rPr>
              <a:t>and </a:t>
            </a:r>
            <a:r>
              <a:rPr lang="cs-CZ" sz="3600" dirty="0" err="1">
                <a:solidFill>
                  <a:schemeClr val="bg1"/>
                </a:solidFill>
              </a:rPr>
              <a:t>responsible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for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making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correct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decisions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</a:rPr>
              <a:t>To </a:t>
            </a:r>
            <a:r>
              <a:rPr lang="cs-CZ" sz="3600" dirty="0" err="1" smtClean="0">
                <a:solidFill>
                  <a:schemeClr val="bg1"/>
                </a:solidFill>
              </a:rPr>
              <a:t>understand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their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rights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>
                <a:solidFill>
                  <a:schemeClr val="bg1"/>
                </a:solidFill>
              </a:rPr>
              <a:t>and </a:t>
            </a:r>
            <a:r>
              <a:rPr lang="cs-CZ" sz="3600" dirty="0" err="1" smtClean="0">
                <a:solidFill>
                  <a:schemeClr val="bg1"/>
                </a:solidFill>
              </a:rPr>
              <a:t>duties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>
                <a:solidFill>
                  <a:schemeClr val="bg1"/>
                </a:solidFill>
              </a:rPr>
              <a:t>To </a:t>
            </a:r>
            <a:r>
              <a:rPr lang="cs-CZ" sz="3600" dirty="0" err="1">
                <a:solidFill>
                  <a:schemeClr val="bg1"/>
                </a:solidFill>
              </a:rPr>
              <a:t>understand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social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norms</a:t>
            </a:r>
            <a:r>
              <a:rPr lang="cs-CZ" sz="3600" dirty="0">
                <a:solidFill>
                  <a:schemeClr val="bg1"/>
                </a:solidFill>
              </a:rPr>
              <a:t> and </a:t>
            </a:r>
            <a:r>
              <a:rPr lang="cs-CZ" sz="3600" dirty="0" err="1" smtClean="0">
                <a:solidFill>
                  <a:schemeClr val="bg1"/>
                </a:solidFill>
              </a:rPr>
              <a:t>rules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err="1" smtClean="0">
                <a:solidFill>
                  <a:schemeClr val="bg1"/>
                </a:solidFill>
              </a:rPr>
              <a:t>The</a:t>
            </a:r>
            <a:r>
              <a:rPr lang="cs-CZ" sz="3600" dirty="0" smtClean="0">
                <a:solidFill>
                  <a:schemeClr val="bg1"/>
                </a:solidFill>
              </a:rPr>
              <a:t> support </a:t>
            </a:r>
            <a:r>
              <a:rPr lang="cs-CZ" sz="3600" dirty="0" err="1" smtClean="0">
                <a:solidFill>
                  <a:schemeClr val="bg1"/>
                </a:solidFill>
              </a:rPr>
              <a:t>of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the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school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the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family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and </a:t>
            </a:r>
            <a:r>
              <a:rPr lang="cs-CZ" sz="3600" dirty="0" err="1" smtClean="0">
                <a:solidFill>
                  <a:schemeClr val="bg1"/>
                </a:solidFill>
              </a:rPr>
              <a:t>of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the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general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>
                <a:solidFill>
                  <a:schemeClr val="bg1"/>
                </a:solidFill>
              </a:rPr>
              <a:t>public</a:t>
            </a:r>
            <a:endParaRPr lang="cs-CZ" sz="3600" dirty="0" smtClean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728192"/>
          </a:xfrm>
        </p:spPr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The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competencies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required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of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the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individual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citizen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524" y="332656"/>
            <a:ext cx="8712968" cy="1054250"/>
          </a:xfrm>
        </p:spPr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The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competencies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required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of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the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individual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citizen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19572" y="1700808"/>
            <a:ext cx="7848872" cy="658368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accent1"/>
                </a:solidFill>
              </a:rPr>
              <a:t>My </a:t>
            </a:r>
            <a:r>
              <a:rPr lang="cs-CZ" sz="2800" dirty="0" err="1">
                <a:solidFill>
                  <a:schemeClr val="accent1"/>
                </a:solidFill>
              </a:rPr>
              <a:t>career</a:t>
            </a:r>
            <a:r>
              <a:rPr lang="cs-CZ" sz="2800" dirty="0">
                <a:solidFill>
                  <a:schemeClr val="accent1"/>
                </a:solidFill>
              </a:rPr>
              <a:t>– </a:t>
            </a:r>
            <a:r>
              <a:rPr lang="cs-CZ" sz="2800" dirty="0" smtClean="0">
                <a:solidFill>
                  <a:schemeClr val="accent1"/>
                </a:solidFill>
              </a:rPr>
              <a:t>6. </a:t>
            </a:r>
            <a:r>
              <a:rPr lang="cs-CZ" sz="2800" dirty="0" err="1" smtClean="0">
                <a:solidFill>
                  <a:schemeClr val="accent1"/>
                </a:solidFill>
              </a:rPr>
              <a:t>year</a:t>
            </a:r>
            <a:r>
              <a:rPr lang="cs-CZ" sz="2800" dirty="0" smtClean="0">
                <a:solidFill>
                  <a:schemeClr val="accent1"/>
                </a:solidFill>
              </a:rPr>
              <a:t> – </a:t>
            </a:r>
            <a:r>
              <a:rPr lang="en-US" sz="2800" dirty="0">
                <a:solidFill>
                  <a:schemeClr val="accent1"/>
                </a:solidFill>
              </a:rPr>
              <a:t>I and the world around me</a:t>
            </a:r>
            <a:endParaRPr lang="cs-CZ" sz="2800" dirty="0">
              <a:solidFill>
                <a:schemeClr val="accent1"/>
              </a:solidFill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29102" t="19841" r="14017" b="12963"/>
          <a:stretch/>
        </p:blipFill>
        <p:spPr bwMode="auto">
          <a:xfrm>
            <a:off x="1691680" y="2521561"/>
            <a:ext cx="5904656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1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TM01790493[[fn=Malé pracoviště, domácnost (SoHo)]]</Template>
  <TotalTime>842</TotalTime>
  <Words>403</Words>
  <Application>Microsoft Office PowerPoint</Application>
  <PresentationFormat>Předvádění na obrazovce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Tvrdý obal</vt:lpstr>
      <vt:lpstr>Prezentace aplikace PowerPoint</vt:lpstr>
      <vt:lpstr>Primary school Otokara Březiny  Jihlava </vt:lpstr>
      <vt:lpstr>Prezentace aplikace PowerPoint</vt:lpstr>
      <vt:lpstr>Learning Competencies</vt:lpstr>
      <vt:lpstr>Learning Competencies</vt:lpstr>
      <vt:lpstr>Competencies.  Solution to the Problems</vt:lpstr>
      <vt:lpstr>Competencies.  Solution to the Problems</vt:lpstr>
      <vt:lpstr>The competencies required of the individual citizen</vt:lpstr>
      <vt:lpstr>The competencies required of the individual citizen</vt:lpstr>
      <vt:lpstr>Competencies.  Social and personal</vt:lpstr>
      <vt:lpstr>Competencies.  Social and Personal</vt:lpstr>
      <vt:lpstr>Excursions</vt:lpstr>
      <vt:lpstr>Working Competencies</vt:lpstr>
      <vt:lpstr>Working Competencies</vt:lpstr>
      <vt:lpstr>Wood carving   hobby group</vt:lpstr>
      <vt:lpstr>Communicative Competencies</vt:lpstr>
      <vt:lpstr>Communicative Competencies</vt:lpstr>
      <vt:lpstr>Contribution of the Project. Way to a career</vt:lpstr>
      <vt:lpstr>Prezentace aplikace PowerPoint</vt:lpstr>
      <vt:lpstr>Prezentace aplikace PowerPoint</vt:lpstr>
    </vt:vector>
  </TitlesOfParts>
  <Company>Základní škola Otokara Březiny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Obrdlíková Zdeňka, Mgr.</dc:creator>
  <cp:lastModifiedBy>Říha Pavel, Mgr.</cp:lastModifiedBy>
  <cp:revision>75</cp:revision>
  <cp:lastPrinted>2012-06-11T18:02:27Z</cp:lastPrinted>
  <dcterms:created xsi:type="dcterms:W3CDTF">2011-02-13T21:29:14Z</dcterms:created>
  <dcterms:modified xsi:type="dcterms:W3CDTF">2017-09-25T08:55:49Z</dcterms:modified>
</cp:coreProperties>
</file>