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7"/>
  </p:notesMasterIdLst>
  <p:handoutMasterIdLst>
    <p:handoutMasterId r:id="rId48"/>
  </p:handoutMasterIdLst>
  <p:sldIdLst>
    <p:sldId id="303" r:id="rId2"/>
    <p:sldId id="387" r:id="rId3"/>
    <p:sldId id="442" r:id="rId4"/>
    <p:sldId id="584" r:id="rId5"/>
    <p:sldId id="585" r:id="rId6"/>
    <p:sldId id="586" r:id="rId7"/>
    <p:sldId id="583" r:id="rId8"/>
    <p:sldId id="587" r:id="rId9"/>
    <p:sldId id="566" r:id="rId10"/>
    <p:sldId id="569" r:id="rId11"/>
    <p:sldId id="589" r:id="rId12"/>
    <p:sldId id="591" r:id="rId13"/>
    <p:sldId id="592" r:id="rId14"/>
    <p:sldId id="593" r:id="rId15"/>
    <p:sldId id="602" r:id="rId16"/>
    <p:sldId id="557" r:id="rId17"/>
    <p:sldId id="562" r:id="rId18"/>
    <p:sldId id="549" r:id="rId19"/>
    <p:sldId id="558" r:id="rId20"/>
    <p:sldId id="546" r:id="rId21"/>
    <p:sldId id="501" r:id="rId22"/>
    <p:sldId id="600" r:id="rId23"/>
    <p:sldId id="497" r:id="rId24"/>
    <p:sldId id="419" r:id="rId25"/>
    <p:sldId id="594" r:id="rId26"/>
    <p:sldId id="446" r:id="rId27"/>
    <p:sldId id="553" r:id="rId28"/>
    <p:sldId id="595" r:id="rId29"/>
    <p:sldId id="601" r:id="rId30"/>
    <p:sldId id="597" r:id="rId31"/>
    <p:sldId id="598" r:id="rId32"/>
    <p:sldId id="599" r:id="rId33"/>
    <p:sldId id="578" r:id="rId34"/>
    <p:sldId id="580" r:id="rId35"/>
    <p:sldId id="610" r:id="rId36"/>
    <p:sldId id="581" r:id="rId37"/>
    <p:sldId id="582" r:id="rId38"/>
    <p:sldId id="603" r:id="rId39"/>
    <p:sldId id="604" r:id="rId40"/>
    <p:sldId id="605" r:id="rId41"/>
    <p:sldId id="606" r:id="rId42"/>
    <p:sldId id="607" r:id="rId43"/>
    <p:sldId id="608" r:id="rId44"/>
    <p:sldId id="609" r:id="rId45"/>
    <p:sldId id="529" r:id="rId46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CCFF33"/>
    <a:srgbClr val="00FFFF"/>
    <a:srgbClr val="FF0066"/>
    <a:srgbClr val="00FF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4" autoAdjust="0"/>
    <p:restoredTop sz="94343" autoAdjust="0"/>
  </p:normalViewPr>
  <p:slideViewPr>
    <p:cSldViewPr>
      <p:cViewPr varScale="1">
        <p:scale>
          <a:sx n="92" d="100"/>
          <a:sy n="92" d="100"/>
        </p:scale>
        <p:origin x="8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538FFFB-EB83-4F20-8EEA-29DC1C08D87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A7AEC1C-B54C-4CED-99D2-F77B19F0090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B31E2D-9F50-4413-8A57-C40368757134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40 w 1722"/>
                <a:gd name="T1" fmla="*/ 33 h 66"/>
                <a:gd name="T2" fmla="*/ 154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40 w 1722"/>
                <a:gd name="T9" fmla="*/ 33 h 66"/>
                <a:gd name="T10" fmla="*/ 154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84 w 975"/>
                <a:gd name="T1" fmla="*/ 48 h 101"/>
                <a:gd name="T2" fmla="*/ 88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84 w 975"/>
                <a:gd name="T9" fmla="*/ 48 h 101"/>
                <a:gd name="T10" fmla="*/ 88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5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59 w 2141"/>
                <a:gd name="T7" fmla="*/ 0 h 198"/>
                <a:gd name="T8" fmla="*/ 195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71 w 2517"/>
                <a:gd name="T1" fmla="*/ 276 h 276"/>
                <a:gd name="T2" fmla="*/ 2244 w 2517"/>
                <a:gd name="T3" fmla="*/ 204 h 276"/>
                <a:gd name="T4" fmla="*/ 2023 w 2517"/>
                <a:gd name="T5" fmla="*/ 0 h 276"/>
                <a:gd name="T6" fmla="*/ 0 w 2517"/>
                <a:gd name="T7" fmla="*/ 276 h 276"/>
                <a:gd name="T8" fmla="*/ 1971 w 2517"/>
                <a:gd name="T9" fmla="*/ 276 h 276"/>
                <a:gd name="T10" fmla="*/ 197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3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38 w 729"/>
                <a:gd name="T7" fmla="*/ 240 h 240"/>
                <a:gd name="T8" fmla="*/ 63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38 w 729"/>
                <a:gd name="T1" fmla="*/ 318 h 318"/>
                <a:gd name="T2" fmla="*/ 63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38 w 729"/>
                <a:gd name="T9" fmla="*/ 318 h 318"/>
                <a:gd name="T10" fmla="*/ 63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2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</p:grpSp>
      <p:sp>
        <p:nvSpPr>
          <p:cNvPr id="27140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7140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AD1BC-0EEF-4BB6-936C-A161B9ACD6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97324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C1468-802B-43AA-998A-E43A9260BB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6662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823C1-032A-4E99-B8AC-9CA26E5274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36487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C67B3-2196-478F-92F5-1743ED47CE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6914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DBB85-EB6D-4F30-82EB-3188E16E21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4487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F8EA-AD9F-4E64-B6E1-ED11911B18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53300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A4C5-0C19-4229-833B-C074491D95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69627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B054-E8B3-41FD-B476-E74A01C1244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04856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C6E8C-E3A7-4199-8913-50F69BAF68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23623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B8A93-8DA4-40D0-B956-647206BFF8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7055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5A705-9C95-47DF-A22C-6583940F58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9064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C161-4E59-4562-B015-E11D4D68D1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2084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6FAF-0720-4C42-A41A-CAD9249420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4013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A2ED1-371D-4C1F-AA50-D15A18B0C7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5119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A92D9-6C49-4076-A8A4-382BE9D263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2538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03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4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4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40 w 1722"/>
                <a:gd name="T1" fmla="*/ 33 h 66"/>
                <a:gd name="T2" fmla="*/ 154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40 w 1722"/>
                <a:gd name="T9" fmla="*/ 33 h 66"/>
                <a:gd name="T10" fmla="*/ 154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84 w 975"/>
                <a:gd name="T1" fmla="*/ 48 h 101"/>
                <a:gd name="T2" fmla="*/ 88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84 w 975"/>
                <a:gd name="T9" fmla="*/ 48 h 101"/>
                <a:gd name="T10" fmla="*/ 88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5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59 w 2141"/>
                <a:gd name="T7" fmla="*/ 0 h 198"/>
                <a:gd name="T8" fmla="*/ 195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71 w 2517"/>
                <a:gd name="T1" fmla="*/ 276 h 276"/>
                <a:gd name="T2" fmla="*/ 2244 w 2517"/>
                <a:gd name="T3" fmla="*/ 204 h 276"/>
                <a:gd name="T4" fmla="*/ 2023 w 2517"/>
                <a:gd name="T5" fmla="*/ 0 h 276"/>
                <a:gd name="T6" fmla="*/ 0 w 2517"/>
                <a:gd name="T7" fmla="*/ 276 h 276"/>
                <a:gd name="T8" fmla="*/ 1971 w 2517"/>
                <a:gd name="T9" fmla="*/ 276 h 276"/>
                <a:gd name="T10" fmla="*/ 197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3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38 w 729"/>
                <a:gd name="T7" fmla="*/ 240 h 240"/>
                <a:gd name="T8" fmla="*/ 63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38 w 729"/>
                <a:gd name="T1" fmla="*/ 318 h 318"/>
                <a:gd name="T2" fmla="*/ 63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38 w 729"/>
                <a:gd name="T9" fmla="*/ 318 h 318"/>
                <a:gd name="T10" fmla="*/ 63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2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3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703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03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703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</p:grpSp>
      <p:sp>
        <p:nvSpPr>
          <p:cNvPr id="27037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703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7038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038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038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98740E8-E6AE-4705-A5E4-E4C56EEE3C6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639" r:id="rId1"/>
    <p:sldLayoutId id="2147486640" r:id="rId2"/>
    <p:sldLayoutId id="2147486641" r:id="rId3"/>
    <p:sldLayoutId id="2147486642" r:id="rId4"/>
    <p:sldLayoutId id="2147486643" r:id="rId5"/>
    <p:sldLayoutId id="2147486644" r:id="rId6"/>
    <p:sldLayoutId id="2147486645" r:id="rId7"/>
    <p:sldLayoutId id="2147486646" r:id="rId8"/>
    <p:sldLayoutId id="2147486647" r:id="rId9"/>
    <p:sldLayoutId id="2147486648" r:id="rId10"/>
    <p:sldLayoutId id="2147486649" r:id="rId11"/>
    <p:sldLayoutId id="2147486650" r:id="rId12"/>
    <p:sldLayoutId id="2147486651" r:id="rId13"/>
    <p:sldLayoutId id="2147486652" r:id="rId14"/>
    <p:sldLayoutId id="2147486653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sycholog@zsobreziny.c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urankova.dana@zsobreziny.c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matouskova.renata@zsobreziny.cz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3Ds9fTFRdQ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zsobreziny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700213"/>
          </a:xfrm>
        </p:spPr>
        <p:txBody>
          <a:bodyPr/>
          <a:lstStyle/>
          <a:p>
            <a:pPr eaLnBrk="1" hangingPunct="1">
              <a:defRPr/>
            </a:pP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>ZŠ Otokara Březiny, Jihlava</a:t>
            </a:r>
            <a:r>
              <a:rPr lang="cs-CZ" sz="1600" b="1" dirty="0" smtClean="0">
                <a:solidFill>
                  <a:schemeClr val="tx1"/>
                </a:solidFill>
              </a:rPr>
              <a:t/>
            </a:r>
            <a:br>
              <a:rPr lang="cs-CZ" sz="1600" b="1" dirty="0" smtClean="0">
                <a:solidFill>
                  <a:schemeClr val="tx1"/>
                </a:solidFill>
              </a:rPr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3200" b="1" dirty="0" smtClean="0"/>
              <a:t>Rada rodičů – 6. </a:t>
            </a:r>
            <a:r>
              <a:rPr lang="cs-CZ" sz="3200" b="1" dirty="0"/>
              <a:t>9</a:t>
            </a:r>
            <a:r>
              <a:rPr lang="cs-CZ" sz="3200" b="1" dirty="0" smtClean="0"/>
              <a:t>. 2018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endParaRPr lang="cs-CZ" sz="1600" b="1" dirty="0" smtClean="0"/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5103813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panacek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549525"/>
            <a:ext cx="154305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ovéPole 1"/>
          <p:cNvSpPr txBox="1">
            <a:spLocks noChangeArrowheads="1"/>
          </p:cNvSpPr>
          <p:nvPr/>
        </p:nvSpPr>
        <p:spPr bwMode="auto">
          <a:xfrm>
            <a:off x="2627313" y="5335588"/>
            <a:ext cx="1962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/>
              <a:t>Dobrý 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>
                <a:effectLst/>
              </a:rPr>
              <a:t>Školní psycholog Mgr. Nikola Cahová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effectLst/>
              </a:rPr>
              <a:t>Konzultační hodiny: </a:t>
            </a:r>
          </a:p>
          <a:p>
            <a:pPr marL="457200" lvl="1" indent="0">
              <a:buFontTx/>
              <a:buNone/>
              <a:defRPr/>
            </a:pPr>
            <a:r>
              <a:rPr lang="cs-CZ" sz="2400" dirty="0">
                <a:effectLst/>
              </a:rPr>
              <a:t>(nutná je předchozí domluva konzultace</a:t>
            </a:r>
            <a:r>
              <a:rPr lang="cs-CZ" sz="2400" dirty="0" smtClean="0">
                <a:effectLst/>
              </a:rPr>
              <a:t>)</a:t>
            </a:r>
          </a:p>
          <a:p>
            <a:pPr lvl="1">
              <a:defRPr/>
            </a:pPr>
            <a:r>
              <a:rPr lang="cs-CZ" sz="2400" dirty="0" smtClean="0">
                <a:effectLst/>
              </a:rPr>
              <a:t>Po: 7:00 – 15:00</a:t>
            </a:r>
          </a:p>
          <a:p>
            <a:pPr lvl="1">
              <a:defRPr/>
            </a:pPr>
            <a:r>
              <a:rPr lang="cs-CZ" sz="2400" dirty="0" smtClean="0">
                <a:effectLst/>
              </a:rPr>
              <a:t>Út:  7:00 </a:t>
            </a:r>
            <a:r>
              <a:rPr lang="cs-CZ" sz="2400" dirty="0">
                <a:effectLst/>
              </a:rPr>
              <a:t>– </a:t>
            </a:r>
            <a:r>
              <a:rPr lang="cs-CZ" sz="2400" dirty="0" smtClean="0">
                <a:effectLst/>
              </a:rPr>
              <a:t>13:00</a:t>
            </a:r>
          </a:p>
          <a:p>
            <a:pPr lvl="1">
              <a:defRPr/>
            </a:pPr>
            <a:r>
              <a:rPr lang="cs-CZ" sz="2400" dirty="0" smtClean="0">
                <a:effectLst/>
              </a:rPr>
              <a:t>St:  7:00 </a:t>
            </a:r>
            <a:r>
              <a:rPr lang="cs-CZ" sz="2400" dirty="0">
                <a:effectLst/>
              </a:rPr>
              <a:t>– </a:t>
            </a:r>
            <a:r>
              <a:rPr lang="cs-CZ" sz="2400" dirty="0" smtClean="0">
                <a:effectLst/>
              </a:rPr>
              <a:t>15:00</a:t>
            </a:r>
          </a:p>
          <a:p>
            <a:pPr lvl="1">
              <a:defRPr/>
            </a:pPr>
            <a:r>
              <a:rPr lang="cs-CZ" sz="2400" dirty="0" smtClean="0">
                <a:effectLst/>
              </a:rPr>
              <a:t>Čt: </a:t>
            </a:r>
            <a:r>
              <a:rPr lang="cs-CZ" sz="2400" dirty="0" smtClean="0">
                <a:effectLst/>
              </a:rPr>
              <a:t> 7:00 </a:t>
            </a:r>
            <a:r>
              <a:rPr lang="cs-CZ" sz="2400" dirty="0">
                <a:effectLst/>
              </a:rPr>
              <a:t>– </a:t>
            </a:r>
            <a:r>
              <a:rPr lang="cs-CZ" sz="2400" dirty="0" smtClean="0">
                <a:effectLst/>
              </a:rPr>
              <a:t>15:00</a:t>
            </a:r>
            <a:endParaRPr lang="cs-CZ" sz="2400" dirty="0" smtClean="0">
              <a:effectLst/>
            </a:endParaRPr>
          </a:p>
          <a:p>
            <a:pPr lvl="1">
              <a:defRPr/>
            </a:pPr>
            <a:r>
              <a:rPr lang="cs-CZ" sz="2400" dirty="0" smtClean="0">
                <a:effectLst/>
              </a:rPr>
              <a:t>Pá</a:t>
            </a:r>
            <a:r>
              <a:rPr lang="cs-CZ" sz="2400" dirty="0" smtClean="0">
                <a:effectLst/>
              </a:rPr>
              <a:t>:      --------</a:t>
            </a:r>
            <a:endParaRPr lang="cs-CZ" sz="2400" dirty="0">
              <a:effectLst/>
            </a:endParaRPr>
          </a:p>
          <a:p>
            <a:pPr>
              <a:defRPr/>
            </a:pPr>
            <a:r>
              <a:rPr lang="cs-CZ" dirty="0">
                <a:effectLst/>
              </a:rPr>
              <a:t>Kontakt: </a:t>
            </a:r>
            <a:endParaRPr lang="cs-CZ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>
                <a:effectLst/>
              </a:rPr>
              <a:t>565 598</a:t>
            </a:r>
            <a:r>
              <a:rPr lang="cs-CZ" dirty="0">
                <a:effectLst/>
              </a:rPr>
              <a:t> </a:t>
            </a:r>
            <a:r>
              <a:rPr lang="cs-CZ" dirty="0" smtClean="0">
                <a:effectLst/>
              </a:rPr>
              <a:t>161</a:t>
            </a:r>
            <a:r>
              <a:rPr lang="cs-CZ" dirty="0">
                <a:effectLst/>
              </a:rPr>
              <a:t>, </a:t>
            </a:r>
            <a:r>
              <a:rPr lang="cs-CZ" dirty="0">
                <a:effectLst/>
                <a:hlinkClick r:id="rId2"/>
              </a:rPr>
              <a:t>psycholog@zsobreziny.cz</a:t>
            </a:r>
            <a:endParaRPr lang="cs-CZ" dirty="0">
              <a:effectLst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Školní speciální pedagog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650" y="2303463"/>
            <a:ext cx="8229600" cy="410368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b="1" dirty="0"/>
              <a:t>Mgr. et Mgr. Dana Juránková</a:t>
            </a:r>
            <a:endParaRPr lang="cs-CZ" dirty="0" smtClean="0"/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Projekt Šablony: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:  školní roky 2018/2019, 2019/2020</a:t>
            </a:r>
          </a:p>
          <a:p>
            <a:pPr>
              <a:defRPr/>
            </a:pPr>
            <a:r>
              <a:rPr lang="cs-CZ" dirty="0" smtClean="0"/>
              <a:t>Kontakt: 565 598 157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:  jurankova.dana@zsobreziny.cz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1412875"/>
            <a:ext cx="1912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>
                <a:effectLst/>
              </a:rPr>
              <a:t/>
            </a:r>
            <a:br>
              <a:rPr lang="cs-CZ" sz="3200" b="1" dirty="0" smtClean="0">
                <a:effectLst/>
              </a:rPr>
            </a:br>
            <a:r>
              <a:rPr lang="cs-CZ" sz="3200" b="1" dirty="0" smtClean="0">
                <a:effectLst/>
              </a:rPr>
              <a:t>Témata</a:t>
            </a:r>
            <a:r>
              <a:rPr lang="cs-CZ" sz="3200" b="1" dirty="0">
                <a:effectLst/>
              </a:rPr>
              <a:t>, se kterými se můžete obrátit na školního speciálního pedagoga</a:t>
            </a:r>
            <a:r>
              <a:rPr lang="cs-CZ" sz="3200" b="1" dirty="0" smtClean="0">
                <a:effectLst/>
              </a:rPr>
              <a:t/>
            </a:r>
            <a:br>
              <a:rPr lang="cs-CZ" sz="3200" b="1" dirty="0" smtClean="0">
                <a:effectLst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cs-CZ" dirty="0">
              <a:effectLst/>
            </a:endParaRPr>
          </a:p>
          <a:p>
            <a:pPr>
              <a:defRPr/>
            </a:pPr>
            <a:r>
              <a:rPr lang="cs-CZ" sz="2400" b="1" dirty="0" smtClean="0">
                <a:effectLst/>
              </a:rPr>
              <a:t>Logopedické potíže žáků 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v</a:t>
            </a:r>
            <a:r>
              <a:rPr lang="cs-CZ" sz="2000" dirty="0" smtClean="0">
                <a:effectLst/>
              </a:rPr>
              <a:t>ýslovnost hlásek, zrakové a sluchové rozlišování hlásek, grafomotorické obtíže</a:t>
            </a:r>
          </a:p>
          <a:p>
            <a:pPr marL="457200" lvl="1" indent="0">
              <a:buFontTx/>
              <a:buNone/>
              <a:defRPr/>
            </a:pPr>
            <a:r>
              <a:rPr lang="cs-CZ" sz="2000" dirty="0" smtClean="0">
                <a:effectLst/>
              </a:rPr>
              <a:t> </a:t>
            </a:r>
            <a:endParaRPr lang="cs-CZ" sz="2000" dirty="0">
              <a:effectLst/>
            </a:endParaRPr>
          </a:p>
          <a:p>
            <a:pPr>
              <a:defRPr/>
            </a:pPr>
            <a:r>
              <a:rPr lang="cs-CZ" sz="2400" b="1" dirty="0" smtClean="0">
                <a:effectLst/>
              </a:rPr>
              <a:t>Podpora žáků se specifickými poruchami učení (SPU)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d</a:t>
            </a:r>
            <a:r>
              <a:rPr lang="cs-CZ" sz="2000" dirty="0" smtClean="0">
                <a:effectLst/>
              </a:rPr>
              <a:t>yslexie, dysgrafie, dysortografie, dyskalkulie, dyspinxie, dyspraxie, dysmúzie</a:t>
            </a:r>
          </a:p>
          <a:p>
            <a:pPr marL="457200" lvl="1" indent="0">
              <a:buFontTx/>
              <a:buNone/>
              <a:defRPr/>
            </a:pPr>
            <a:endParaRPr lang="cs-CZ" sz="2000" dirty="0">
              <a:effectLst/>
            </a:endParaRPr>
          </a:p>
          <a:p>
            <a:pPr>
              <a:defRPr/>
            </a:pPr>
            <a:r>
              <a:rPr lang="cs-CZ" sz="2400" b="1" dirty="0" smtClean="0">
                <a:effectLst/>
              </a:rPr>
              <a:t>Podpora žáků z cizojazyčného rodinného prostředí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b="1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b="1" dirty="0" smtClean="0">
              <a:effectLst/>
            </a:endParaRPr>
          </a:p>
          <a:p>
            <a:pPr>
              <a:defRPr/>
            </a:pPr>
            <a:endParaRPr lang="cs-CZ" sz="2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628775"/>
          </a:xfrm>
        </p:spPr>
        <p:txBody>
          <a:bodyPr/>
          <a:lstStyle/>
          <a:p>
            <a:pPr>
              <a:defRPr/>
            </a:pPr>
            <a:r>
              <a:rPr lang="cs-CZ" sz="3200" b="1" dirty="0">
                <a:effectLst/>
              </a:rPr>
              <a:t>Témata, se kterými se můžete obrátit na školního speciálního pedagoga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484313"/>
            <a:ext cx="8713788" cy="5040312"/>
          </a:xfrm>
        </p:spPr>
        <p:txBody>
          <a:bodyPr/>
          <a:lstStyle/>
          <a:p>
            <a:pPr lvl="1">
              <a:defRPr/>
            </a:pPr>
            <a:endParaRPr lang="cs-CZ" dirty="0" smtClean="0">
              <a:effectLst/>
            </a:endParaRPr>
          </a:p>
          <a:p>
            <a:pPr>
              <a:defRPr/>
            </a:pPr>
            <a:r>
              <a:rPr lang="cs-CZ" sz="2400" b="1" dirty="0">
                <a:effectLst/>
              </a:rPr>
              <a:t>Speciálně pedagogická </a:t>
            </a:r>
            <a:r>
              <a:rPr lang="cs-CZ" sz="2400" b="1" dirty="0" smtClean="0">
                <a:effectLst/>
              </a:rPr>
              <a:t>diagnostika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o</a:t>
            </a:r>
            <a:r>
              <a:rPr lang="cs-CZ" sz="2000" dirty="0" smtClean="0">
                <a:effectLst/>
              </a:rPr>
              <a:t>btíže při plnění výukového plánu </a:t>
            </a:r>
          </a:p>
          <a:p>
            <a:pPr marL="457200" lvl="1" indent="0">
              <a:buFontTx/>
              <a:buNone/>
              <a:defRPr/>
            </a:pPr>
            <a:endParaRPr lang="cs-CZ" sz="2400" b="1" dirty="0">
              <a:effectLst/>
            </a:endParaRPr>
          </a:p>
          <a:p>
            <a:pPr>
              <a:defRPr/>
            </a:pPr>
            <a:r>
              <a:rPr lang="cs-CZ" sz="2400" b="1" dirty="0" smtClean="0">
                <a:effectLst/>
              </a:rPr>
              <a:t>Podpora žáků se speciálními vzdělávacími potřebami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b="1" dirty="0" smtClean="0">
              <a:effectLst/>
            </a:endParaRPr>
          </a:p>
          <a:p>
            <a:pPr>
              <a:defRPr/>
            </a:pPr>
            <a:r>
              <a:rPr lang="cs-CZ" sz="2400" b="1" dirty="0" smtClean="0">
                <a:effectLst/>
              </a:rPr>
              <a:t>Podpora žáků se stanovenými PO 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t</a:t>
            </a:r>
            <a:r>
              <a:rPr lang="cs-CZ" sz="2000" dirty="0" smtClean="0">
                <a:effectLst/>
              </a:rPr>
              <a:t>vorba IVP, metodická doporučení 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s</a:t>
            </a:r>
            <a:r>
              <a:rPr lang="cs-CZ" sz="2000" dirty="0" smtClean="0">
                <a:effectLst/>
              </a:rPr>
              <a:t>polupráce s pedagogy i rodinou žáka</a:t>
            </a:r>
            <a:endParaRPr lang="cs-CZ" sz="20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>
              <a:effectLst/>
            </a:endParaRPr>
          </a:p>
          <a:p>
            <a:pPr>
              <a:defRPr/>
            </a:pPr>
            <a:r>
              <a:rPr lang="cs-CZ" sz="2400" b="1" dirty="0" smtClean="0">
                <a:effectLst/>
              </a:rPr>
              <a:t>Potřeba zajištění individuální práce se žákem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s</a:t>
            </a:r>
            <a:r>
              <a:rPr lang="cs-CZ" sz="2000" dirty="0" smtClean="0">
                <a:effectLst/>
              </a:rPr>
              <a:t>peciální vzdělávací potřeby, logopedická péče, SPU, PO, IVP,…</a:t>
            </a:r>
            <a:endParaRPr lang="cs-CZ" sz="20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>
                <a:effectLst/>
              </a:rPr>
              <a:t>Konzultační hodiny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cs-CZ" sz="2400" b="1" dirty="0" smtClean="0">
                <a:effectLst/>
              </a:rPr>
              <a:t>Pondělí až pátek po předchozí domluvě</a:t>
            </a:r>
          </a:p>
          <a:p>
            <a:pPr marL="457200" lvl="1" indent="0">
              <a:buFontTx/>
              <a:buNone/>
              <a:defRPr/>
            </a:pPr>
            <a:endParaRPr lang="cs-CZ" sz="24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Kontakt: </a:t>
            </a:r>
            <a:endParaRPr lang="cs-CZ" sz="24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 smtClean="0">
                <a:effectLst/>
              </a:rPr>
              <a:t>565 598 157, </a:t>
            </a:r>
            <a:r>
              <a:rPr lang="cs-CZ" sz="2400" dirty="0" smtClean="0">
                <a:effectLst/>
                <a:hlinkClick r:id="rId2"/>
              </a:rPr>
              <a:t>jurankova.dana@zsobreziny.cz</a:t>
            </a:r>
            <a:endParaRPr lang="cs-CZ" sz="24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b="1" dirty="0" smtClean="0">
                <a:effectLst/>
              </a:rPr>
              <a:t>K</a:t>
            </a:r>
            <a:r>
              <a:rPr lang="cs-CZ" sz="2400" dirty="0" smtClean="0">
                <a:effectLst/>
              </a:rPr>
              <a:t> </a:t>
            </a:r>
            <a:r>
              <a:rPr lang="cs-CZ" sz="2400" b="1" dirty="0">
                <a:effectLst/>
              </a:rPr>
              <a:t>dlouhodobé individuální spolupráci </a:t>
            </a:r>
            <a:r>
              <a:rPr lang="cs-CZ" sz="2400" dirty="0">
                <a:effectLst/>
              </a:rPr>
              <a:t>žáka se školním speciálním pedagogem je nutný </a:t>
            </a:r>
            <a:r>
              <a:rPr lang="cs-CZ" sz="2400" b="1" dirty="0" smtClean="0">
                <a:effectLst/>
              </a:rPr>
              <a:t>souhlas </a:t>
            </a:r>
            <a:r>
              <a:rPr lang="cs-CZ" sz="2400" b="1" dirty="0">
                <a:effectLst/>
              </a:rPr>
              <a:t>rodičů </a:t>
            </a:r>
            <a:r>
              <a:rPr lang="cs-CZ" sz="2400" dirty="0" smtClean="0">
                <a:effectLst/>
              </a:rPr>
              <a:t>(prostřednictvím </a:t>
            </a:r>
            <a:r>
              <a:rPr lang="cs-CZ" sz="2400" dirty="0">
                <a:effectLst/>
              </a:rPr>
              <a:t>internetové </a:t>
            </a:r>
            <a:r>
              <a:rPr lang="cs-CZ" sz="2400" dirty="0" smtClean="0">
                <a:effectLst/>
              </a:rPr>
              <a:t>klasifikace)</a:t>
            </a:r>
            <a:endParaRPr lang="cs-CZ" sz="24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smtClean="0">
                <a:effectLst/>
              </a:rPr>
              <a:t>Stav účtu SR k 7. 6. 2018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516562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effectLst/>
              </a:rPr>
              <a:t>Z</a:t>
            </a:r>
            <a:r>
              <a:rPr lang="cs-CZ" sz="2400" b="1" dirty="0" smtClean="0">
                <a:effectLst/>
              </a:rPr>
              <a:t>ůstatek </a:t>
            </a:r>
            <a:r>
              <a:rPr lang="cs-CZ" sz="2400" b="1" dirty="0">
                <a:effectLst/>
              </a:rPr>
              <a:t>na účtu je </a:t>
            </a:r>
            <a:r>
              <a:rPr lang="cs-CZ" sz="2400" b="1" dirty="0" smtClean="0">
                <a:effectLst/>
              </a:rPr>
              <a:t>25 544,-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b="1" dirty="0">
              <a:effectLst/>
            </a:endParaRPr>
          </a:p>
          <a:p>
            <a:pPr>
              <a:defRPr/>
            </a:pPr>
            <a:r>
              <a:rPr lang="cs-CZ" sz="2000" b="1" dirty="0">
                <a:effectLst/>
              </a:rPr>
              <a:t> V</a:t>
            </a:r>
            <a:r>
              <a:rPr lang="cs-CZ" sz="2000" b="1" dirty="0" smtClean="0">
                <a:effectLst/>
              </a:rPr>
              <a:t>loženo </a:t>
            </a:r>
            <a:r>
              <a:rPr lang="cs-CZ" sz="2000" b="1" dirty="0">
                <a:effectLst/>
              </a:rPr>
              <a:t>na účet - 139 850</a:t>
            </a:r>
            <a:r>
              <a:rPr lang="cs-CZ" sz="2000" b="1" dirty="0" smtClean="0">
                <a:effectLst/>
              </a:rPr>
              <a:t>,-</a:t>
            </a:r>
          </a:p>
          <a:p>
            <a:pPr>
              <a:defRPr/>
            </a:pPr>
            <a:endParaRPr lang="cs-CZ" sz="2000" b="1" dirty="0">
              <a:effectLst/>
            </a:endParaRPr>
          </a:p>
          <a:p>
            <a:pPr>
              <a:defRPr/>
            </a:pPr>
            <a:r>
              <a:rPr lang="cs-CZ" sz="2000" dirty="0">
                <a:effectLst/>
              </a:rPr>
              <a:t> </a:t>
            </a:r>
            <a:r>
              <a:rPr lang="cs-CZ" sz="2000" b="1" dirty="0" smtClean="0">
                <a:effectLst/>
              </a:rPr>
              <a:t>Výdaje:</a:t>
            </a:r>
            <a:endParaRPr lang="cs-CZ" sz="2000" b="1" dirty="0">
              <a:effectLst/>
            </a:endParaRPr>
          </a:p>
          <a:p>
            <a:pPr>
              <a:defRPr/>
            </a:pPr>
            <a:r>
              <a:rPr lang="cs-CZ" sz="2000" dirty="0">
                <a:effectLst/>
              </a:rPr>
              <a:t>pitný režim </a:t>
            </a:r>
            <a:r>
              <a:rPr lang="cs-CZ" sz="2000" dirty="0" smtClean="0">
                <a:effectLst/>
              </a:rPr>
              <a:t>– 6 375,.</a:t>
            </a:r>
            <a:endParaRPr lang="cs-CZ" sz="2000" dirty="0">
              <a:effectLst/>
            </a:endParaRPr>
          </a:p>
          <a:p>
            <a:pPr>
              <a:defRPr/>
            </a:pPr>
            <a:r>
              <a:rPr lang="cs-CZ" sz="2000" dirty="0">
                <a:effectLst/>
              </a:rPr>
              <a:t>výtvarné pomůcky HEVA </a:t>
            </a:r>
            <a:r>
              <a:rPr lang="cs-CZ" sz="2000" dirty="0" smtClean="0">
                <a:effectLst/>
              </a:rPr>
              <a:t>– 11 611,-</a:t>
            </a:r>
            <a:endParaRPr lang="cs-CZ" sz="2000" dirty="0">
              <a:effectLst/>
            </a:endParaRPr>
          </a:p>
          <a:p>
            <a:pPr>
              <a:defRPr/>
            </a:pPr>
            <a:r>
              <a:rPr lang="cs-CZ" sz="2000" dirty="0">
                <a:effectLst/>
              </a:rPr>
              <a:t>výlety - 2 910,- (Červená Lhota, LVK 5ročník)</a:t>
            </a:r>
          </a:p>
          <a:p>
            <a:pPr>
              <a:defRPr/>
            </a:pPr>
            <a:r>
              <a:rPr lang="cs-CZ" sz="2000" dirty="0">
                <a:effectLst/>
              </a:rPr>
              <a:t>startovné - 4 520,- (Zlatý list, Malý chovatel, piškvorky, soutěž Vypravuj)</a:t>
            </a:r>
          </a:p>
          <a:p>
            <a:pPr>
              <a:defRPr/>
            </a:pPr>
            <a:r>
              <a:rPr lang="cs-CZ" sz="2000" dirty="0">
                <a:effectLst/>
              </a:rPr>
              <a:t>AŠSK - 20 000,-</a:t>
            </a:r>
          </a:p>
          <a:p>
            <a:pPr>
              <a:defRPr/>
            </a:pPr>
            <a:r>
              <a:rPr lang="cs-CZ" sz="2000" dirty="0" smtClean="0">
                <a:effectLst/>
              </a:rPr>
              <a:t>Sedačka "</a:t>
            </a:r>
            <a:r>
              <a:rPr lang="cs-CZ" sz="2000" dirty="0">
                <a:effectLst/>
              </a:rPr>
              <a:t>hnízdo</a:t>
            </a:r>
            <a:r>
              <a:rPr lang="cs-CZ" sz="2000" dirty="0" smtClean="0">
                <a:effectLst/>
              </a:rPr>
              <a:t>"+ stolky </a:t>
            </a:r>
            <a:r>
              <a:rPr lang="cs-CZ" sz="2000" dirty="0">
                <a:effectLst/>
              </a:rPr>
              <a:t>- 54 232,-</a:t>
            </a:r>
          </a:p>
          <a:p>
            <a:pPr>
              <a:defRPr/>
            </a:pPr>
            <a:r>
              <a:rPr lang="cs-CZ" sz="2000" dirty="0">
                <a:effectLst/>
              </a:rPr>
              <a:t>odměny - recitační soutěž - 574</a:t>
            </a:r>
            <a:r>
              <a:rPr lang="cs-CZ" sz="2000" dirty="0" smtClean="0">
                <a:effectLst/>
              </a:rPr>
              <a:t>,-</a:t>
            </a:r>
          </a:p>
          <a:p>
            <a:pPr>
              <a:defRPr/>
            </a:pPr>
            <a:r>
              <a:rPr lang="cs-CZ" sz="2000" dirty="0" smtClean="0">
                <a:effectLst/>
              </a:rPr>
              <a:t>Odměny pro žáky – 39 739,- </a:t>
            </a:r>
            <a:r>
              <a:rPr lang="cs-CZ" sz="2000" dirty="0">
                <a:effectLst/>
              </a:rPr>
              <a:t>reflexní pásky, výlety za </a:t>
            </a:r>
            <a:r>
              <a:rPr lang="cs-CZ" sz="2000" dirty="0" smtClean="0">
                <a:effectLst/>
              </a:rPr>
              <a:t>odměnu + doprava</a:t>
            </a:r>
            <a:r>
              <a:rPr lang="cs-CZ" sz="2000" dirty="0">
                <a:effectLst/>
              </a:rPr>
              <a:t>, penály, výlet lodí, knihy, odměny KET.PET</a:t>
            </a:r>
            <a:endParaRPr lang="cs-CZ" sz="2000" dirty="0" smtClean="0">
              <a:effectLst/>
            </a:endParaRPr>
          </a:p>
          <a:p>
            <a:pPr>
              <a:defRPr/>
            </a:pPr>
            <a:endParaRPr lang="cs-CZ" sz="20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3200" b="1" dirty="0"/>
              <a:t>Žádost o podporu Sdružení rodičů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00213"/>
            <a:ext cx="8640762" cy="468153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2400" dirty="0" smtClean="0"/>
              <a:t>Pitný režim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 smtClean="0"/>
              <a:t>Odměny pro žáky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 smtClean="0"/>
              <a:t>Školní potřeby 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 smtClean="0"/>
              <a:t>Podpora informačního centra (tonery, papíry apod.)</a:t>
            </a:r>
            <a:endParaRPr lang="cs-CZ" sz="2400" dirty="0"/>
          </a:p>
          <a:p>
            <a:pPr>
              <a:lnSpc>
                <a:spcPct val="150000"/>
              </a:lnSpc>
              <a:defRPr/>
            </a:pPr>
            <a:r>
              <a:rPr lang="cs-CZ" sz="2400" dirty="0" smtClean="0"/>
              <a:t>Podpora výjezdů žáků za odměnu na konci školního roku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 smtClean="0"/>
              <a:t>Podpora školního sportovního klubu</a:t>
            </a:r>
          </a:p>
          <a:p>
            <a:pPr>
              <a:lnSpc>
                <a:spcPct val="150000"/>
              </a:lnSpc>
              <a:defRPr/>
            </a:pPr>
            <a:endParaRPr lang="cs-CZ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Návrh příspěvku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/>
              <a:t>1. stupeň			200 Kč/žák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 smtClean="0"/>
              <a:t>2. stupeň			250 Kč/žák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smtClean="0"/>
              <a:t>Rodiče, dle svého uvážení, mohou poskytnout i vyšší příspěvek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 smtClean="0"/>
              <a:t>Příspěvky vyberou třídní učitelé do konce září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smtClean="0"/>
              <a:t>Možnost sponzorských darů, které by pomohly zlepšit podmínky vzdělávání a výchovy na škole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Výchovná komise</a:t>
            </a:r>
            <a:br>
              <a:rPr lang="cs-CZ" sz="3200" b="1" dirty="0" smtClean="0"/>
            </a:br>
            <a:endParaRPr lang="cs-CZ" sz="3200" b="1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8244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2400" b="1" smtClean="0">
                <a:effectLst/>
              </a:rPr>
              <a:t>schází se každý týden v úterý od 13:30 – 14:30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2 výchovné poradkyně, 2 metodici prevence, </a:t>
            </a:r>
            <a:br>
              <a:rPr lang="cs-CZ" altLang="cs-CZ" sz="2400" smtClean="0">
                <a:effectLst/>
              </a:rPr>
            </a:br>
            <a:r>
              <a:rPr lang="cs-CZ" altLang="cs-CZ" sz="2400" smtClean="0">
                <a:effectLst/>
              </a:rPr>
              <a:t>3 členové vedení školy, školní psycholožka, speciální pedagožka</a:t>
            </a:r>
          </a:p>
          <a:p>
            <a:pPr>
              <a:lnSpc>
                <a:spcPct val="150000"/>
              </a:lnSpc>
            </a:pPr>
            <a:r>
              <a:rPr lang="cs-CZ" altLang="cs-CZ" sz="2400" b="1" smtClean="0">
                <a:effectLst/>
              </a:rPr>
              <a:t>Nabízí pomoc při řešení výchovných a vzdělávacích problémů, navrhuje a realizuje preventivní opatření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Provádí konzultace týkající se strategie a plánování </a:t>
            </a:r>
            <a:br>
              <a:rPr lang="cs-CZ" altLang="cs-CZ" sz="2400" smtClean="0">
                <a:effectLst/>
              </a:rPr>
            </a:br>
            <a:r>
              <a:rPr lang="cs-CZ" altLang="cs-CZ" sz="2400" smtClean="0">
                <a:effectLst/>
              </a:rPr>
              <a:t>ve škole</a:t>
            </a:r>
          </a:p>
          <a:p>
            <a:pPr lvl="1">
              <a:lnSpc>
                <a:spcPct val="150000"/>
              </a:lnSpc>
            </a:pPr>
            <a:endParaRPr lang="cs-CZ" altLang="cs-CZ" smtClean="0">
              <a:effectLst/>
            </a:endParaRPr>
          </a:p>
          <a:p>
            <a:pPr lvl="1"/>
            <a:endParaRPr lang="cs-CZ" altLang="cs-CZ" sz="240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Zajištění bezpečnosti na škole</a:t>
            </a:r>
            <a:br>
              <a:rPr lang="cs-CZ" sz="3200" b="1" dirty="0" smtClean="0"/>
            </a:br>
            <a:r>
              <a:rPr lang="cs-CZ" sz="3200" b="1" dirty="0" smtClean="0"/>
              <a:t>viz technické zabezpečení školy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950" y="1520825"/>
            <a:ext cx="8856663" cy="49323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2400" b="1" dirty="0" smtClean="0"/>
              <a:t>Všichni majitelé čipů musí dbát na to, aby nedošlo </a:t>
            </a:r>
            <a:br>
              <a:rPr lang="cs-CZ" sz="2400" b="1" dirty="0" smtClean="0"/>
            </a:br>
            <a:r>
              <a:rPr lang="cs-CZ" sz="2400" b="1" dirty="0" smtClean="0"/>
              <a:t>k jejich zneužití</a:t>
            </a:r>
          </a:p>
          <a:p>
            <a:pPr>
              <a:lnSpc>
                <a:spcPct val="150000"/>
              </a:lnSpc>
              <a:defRPr/>
            </a:pPr>
            <a:r>
              <a:rPr lang="cs-CZ" sz="2400" b="1" dirty="0" smtClean="0"/>
              <a:t>Do školy a školní jídelny mohou ve stanovené době vstupovat pouze žáci a zaměstnanci !!!</a:t>
            </a:r>
            <a:endParaRPr lang="cs-CZ" sz="2400" b="1" dirty="0"/>
          </a:p>
          <a:p>
            <a:pPr>
              <a:lnSpc>
                <a:spcPct val="150000"/>
              </a:lnSpc>
              <a:defRPr/>
            </a:pPr>
            <a:r>
              <a:rPr lang="cs-CZ" sz="2400" dirty="0" smtClean="0"/>
              <a:t>O doplňkový čip si mohou požádat rodiče žáků </a:t>
            </a:r>
            <a:br>
              <a:rPr lang="cs-CZ" sz="2400" dirty="0" smtClean="0"/>
            </a:br>
            <a:r>
              <a:rPr lang="cs-CZ" sz="2400" dirty="0" smtClean="0"/>
              <a:t>1. – 3. ročníku 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 smtClean="0"/>
              <a:t>Konzultaci s vyučujícími by měli rodiče předem dohodnout</a:t>
            </a:r>
          </a:p>
          <a:p>
            <a:pPr>
              <a:lnSpc>
                <a:spcPct val="150000"/>
              </a:lnSpc>
              <a:defRPr/>
            </a:pPr>
            <a:r>
              <a:rPr lang="cs-CZ" sz="2400" b="1" dirty="0" smtClean="0"/>
              <a:t>Škola nemůže rodičům a prarodičům sloužit jako čekárna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Za školu přítomni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dirty="0" smtClean="0"/>
              <a:t>Mgr. Říha Pavel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Mgr. Obrdlíková Zdeňka</a:t>
            </a:r>
          </a:p>
          <a:p>
            <a:pPr>
              <a:lnSpc>
                <a:spcPct val="150000"/>
              </a:lnSpc>
              <a:defRPr/>
            </a:pPr>
            <a:r>
              <a:rPr lang="cs-CZ" dirty="0" smtClean="0"/>
              <a:t>Mgr. Srbecký Robert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 smtClean="0">
                <a:effectLst/>
              </a:rPr>
              <a:t>Školní družina</a:t>
            </a:r>
            <a:br>
              <a:rPr lang="cs-CZ" sz="2800" b="1" dirty="0" smtClean="0">
                <a:effectLst/>
              </a:rPr>
            </a:br>
            <a:r>
              <a:rPr lang="cs-CZ" sz="2800" b="1" dirty="0" smtClean="0">
                <a:effectLst/>
              </a:rPr>
              <a:t>příprava na vyučování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37368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2800" b="1" dirty="0" smtClean="0">
                <a:effectLst/>
              </a:rPr>
              <a:t>Žáci </a:t>
            </a:r>
            <a:r>
              <a:rPr lang="cs-CZ" sz="2800" b="1" dirty="0">
                <a:effectLst/>
              </a:rPr>
              <a:t>2. ročníku </a:t>
            </a:r>
            <a:endParaRPr lang="cs-CZ" sz="2800" b="1" dirty="0" smtClean="0">
              <a:effectLst/>
            </a:endParaRPr>
          </a:p>
          <a:p>
            <a:pPr lvl="1">
              <a:lnSpc>
                <a:spcPct val="150000"/>
              </a:lnSpc>
              <a:defRPr/>
            </a:pPr>
            <a:r>
              <a:rPr lang="cs-CZ" sz="2400" dirty="0" smtClean="0">
                <a:effectLst/>
              </a:rPr>
              <a:t>interaktivní učebna C </a:t>
            </a:r>
            <a:r>
              <a:rPr lang="cs-CZ" sz="2400" dirty="0">
                <a:effectLst/>
              </a:rPr>
              <a:t>– 14:30 – </a:t>
            </a:r>
            <a:r>
              <a:rPr lang="cs-CZ" sz="2400" dirty="0" smtClean="0">
                <a:effectLst/>
              </a:rPr>
              <a:t>16:00</a:t>
            </a:r>
          </a:p>
          <a:p>
            <a:pPr>
              <a:lnSpc>
                <a:spcPct val="150000"/>
              </a:lnSpc>
              <a:defRPr/>
            </a:pPr>
            <a:r>
              <a:rPr lang="cs-CZ" sz="2800" b="1" dirty="0" smtClean="0">
                <a:effectLst/>
              </a:rPr>
              <a:t>Žáci 3. a 4. ročníku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2400" dirty="0">
                <a:effectLst/>
              </a:rPr>
              <a:t>Informační centrum </a:t>
            </a:r>
            <a:r>
              <a:rPr lang="cs-CZ" sz="2400" dirty="0" smtClean="0">
                <a:effectLst/>
              </a:rPr>
              <a:t>14:45 – 16:00 (mimo pondělí)</a:t>
            </a:r>
            <a:endParaRPr lang="cs-CZ" sz="2400" dirty="0">
              <a:effectLst/>
            </a:endParaRPr>
          </a:p>
          <a:p>
            <a:pPr>
              <a:lnSpc>
                <a:spcPct val="150000"/>
              </a:lnSpc>
              <a:defRPr/>
            </a:pPr>
            <a:r>
              <a:rPr lang="cs-CZ" sz="2800" b="1" dirty="0">
                <a:effectLst/>
              </a:rPr>
              <a:t>Žáci </a:t>
            </a:r>
            <a:r>
              <a:rPr lang="cs-CZ" sz="2800" b="1" dirty="0" smtClean="0">
                <a:effectLst/>
              </a:rPr>
              <a:t>5</a:t>
            </a:r>
            <a:r>
              <a:rPr lang="cs-CZ" sz="2800" b="1" dirty="0">
                <a:effectLst/>
              </a:rPr>
              <a:t>. ročníku + žáci 2. stupně </a:t>
            </a:r>
            <a:endParaRPr lang="cs-CZ" sz="2800" dirty="0" smtClean="0">
              <a:effectLst/>
            </a:endParaRPr>
          </a:p>
          <a:p>
            <a:pPr lvl="1">
              <a:lnSpc>
                <a:spcPct val="150000"/>
              </a:lnSpc>
              <a:defRPr/>
            </a:pPr>
            <a:r>
              <a:rPr lang="cs-CZ" sz="2400" dirty="0" smtClean="0">
                <a:effectLst/>
              </a:rPr>
              <a:t>Informační centrum </a:t>
            </a:r>
            <a:r>
              <a:rPr lang="cs-CZ" sz="2400" dirty="0">
                <a:effectLst/>
              </a:rPr>
              <a:t>– </a:t>
            </a:r>
            <a:r>
              <a:rPr lang="cs-CZ" sz="2400" dirty="0" smtClean="0">
                <a:effectLst/>
              </a:rPr>
              <a:t>13:15 </a:t>
            </a:r>
            <a:r>
              <a:rPr lang="cs-CZ" sz="2400" dirty="0">
                <a:effectLst/>
              </a:rPr>
              <a:t>– </a:t>
            </a:r>
            <a:r>
              <a:rPr lang="cs-CZ" sz="2400" dirty="0" smtClean="0">
                <a:effectLst/>
              </a:rPr>
              <a:t>16:00 (mimo pondělí)</a:t>
            </a:r>
          </a:p>
          <a:p>
            <a:pPr>
              <a:lnSpc>
                <a:spcPct val="150000"/>
              </a:lnSpc>
              <a:defRPr/>
            </a:pPr>
            <a:r>
              <a:rPr lang="cs-CZ" sz="2800" dirty="0" smtClean="0">
                <a:effectLst/>
              </a:rPr>
              <a:t>Pomoc </a:t>
            </a:r>
            <a:r>
              <a:rPr lang="cs-CZ" sz="2800" dirty="0">
                <a:effectLst/>
              </a:rPr>
              <a:t>vychovatelky (nepřebírá zodpovědnost zákonných zástupců</a:t>
            </a:r>
            <a:r>
              <a:rPr lang="cs-CZ" sz="2800" dirty="0" smtClean="0">
                <a:effectLst/>
              </a:rPr>
              <a:t>)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Školní vzdělávací program </a:t>
            </a:r>
            <a:br>
              <a:rPr lang="cs-CZ" sz="3200" b="1" dirty="0" smtClean="0"/>
            </a:br>
            <a:r>
              <a:rPr lang="cs-CZ" sz="3200" b="1" dirty="0" smtClean="0"/>
              <a:t>Naše cesty k učení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>
                <a:effectLst/>
              </a:rPr>
              <a:t>Hlavní úkoly školy </a:t>
            </a:r>
          </a:p>
          <a:p>
            <a:pPr>
              <a:defRPr/>
            </a:pPr>
            <a:r>
              <a:rPr lang="cs-CZ" dirty="0">
                <a:effectLst/>
              </a:rPr>
              <a:t>Systematizace práce </a:t>
            </a:r>
            <a:r>
              <a:rPr lang="cs-CZ" b="1" dirty="0">
                <a:effectLst/>
              </a:rPr>
              <a:t>třídních </a:t>
            </a:r>
            <a:r>
              <a:rPr lang="cs-CZ" b="1" dirty="0" smtClean="0">
                <a:effectLst/>
              </a:rPr>
              <a:t>učitelů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b="1" dirty="0" smtClean="0">
              <a:effectLst/>
            </a:endParaRPr>
          </a:p>
          <a:p>
            <a:pPr>
              <a:defRPr/>
            </a:pPr>
            <a:r>
              <a:rPr lang="cs-CZ" dirty="0">
                <a:effectLst/>
              </a:rPr>
              <a:t>R</a:t>
            </a:r>
            <a:r>
              <a:rPr lang="cs-CZ" dirty="0" smtClean="0">
                <a:effectLst/>
              </a:rPr>
              <a:t>ozvoj v</a:t>
            </a:r>
            <a:r>
              <a:rPr lang="cs-CZ" dirty="0">
                <a:effectLst/>
              </a:rPr>
              <a:t> oblasti </a:t>
            </a:r>
            <a:r>
              <a:rPr lang="cs-CZ" b="1" dirty="0">
                <a:effectLst/>
              </a:rPr>
              <a:t>formativního hodnocení </a:t>
            </a:r>
            <a:r>
              <a:rPr lang="cs-CZ" dirty="0">
                <a:effectLst/>
              </a:rPr>
              <a:t>a individualizace </a:t>
            </a:r>
            <a:r>
              <a:rPr lang="cs-CZ" dirty="0" smtClean="0">
                <a:effectLst/>
              </a:rPr>
              <a:t>výuky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 smtClean="0">
              <a:effectLst/>
            </a:endParaRPr>
          </a:p>
          <a:p>
            <a:pPr>
              <a:defRPr/>
            </a:pPr>
            <a:r>
              <a:rPr lang="cs-CZ" dirty="0">
                <a:effectLst/>
              </a:rPr>
              <a:t>K</a:t>
            </a:r>
            <a:r>
              <a:rPr lang="cs-CZ" dirty="0" smtClean="0">
                <a:effectLst/>
              </a:rPr>
              <a:t>olegiální podpora s využitím vlastní </a:t>
            </a:r>
            <a:r>
              <a:rPr lang="cs-CZ" b="1" dirty="0" smtClean="0">
                <a:effectLst/>
              </a:rPr>
              <a:t>sebereflexe</a:t>
            </a:r>
            <a:r>
              <a:rPr lang="cs-CZ" dirty="0" smtClean="0">
                <a:effectLst/>
              </a:rPr>
              <a:t> založené na </a:t>
            </a:r>
            <a:r>
              <a:rPr lang="cs-CZ" b="1" dirty="0" smtClean="0">
                <a:effectLst/>
              </a:rPr>
              <a:t>pedagogických kompetencích</a:t>
            </a:r>
            <a:r>
              <a:rPr lang="cs-CZ" dirty="0" smtClean="0">
                <a:effectLst/>
              </a:rPr>
              <a:t> učitele</a:t>
            </a:r>
          </a:p>
          <a:p>
            <a:pPr>
              <a:defRPr/>
            </a:pPr>
            <a:endParaRPr lang="cs-CZ" dirty="0">
              <a:effectLst/>
            </a:endParaRPr>
          </a:p>
          <a:p>
            <a:pPr>
              <a:defRPr/>
            </a:pPr>
            <a:endParaRPr lang="cs-CZ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Školní vzdělávací program </a:t>
            </a:r>
            <a:br>
              <a:rPr lang="cs-CZ" sz="3200" b="1" dirty="0" smtClean="0"/>
            </a:br>
            <a:r>
              <a:rPr lang="cs-CZ" sz="3200" b="1" dirty="0" smtClean="0"/>
              <a:t>Naše cesty k učení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b="1" dirty="0">
                <a:effectLst/>
              </a:rPr>
              <a:t>F</a:t>
            </a:r>
            <a:r>
              <a:rPr lang="cs-CZ" b="1" dirty="0" smtClean="0">
                <a:effectLst/>
              </a:rPr>
              <a:t>ormativního hodnocení - </a:t>
            </a:r>
            <a:r>
              <a:rPr lang="cs-CZ" i="1" dirty="0">
                <a:effectLst/>
              </a:rPr>
              <a:t>k</a:t>
            </a:r>
            <a:r>
              <a:rPr lang="cs-CZ" i="1" dirty="0" smtClean="0">
                <a:effectLst/>
              </a:rPr>
              <a:t>líčové strategie </a:t>
            </a:r>
            <a:endParaRPr lang="cs-CZ" b="1" dirty="0" smtClean="0">
              <a:effectLst/>
            </a:endParaRPr>
          </a:p>
          <a:p>
            <a:pPr>
              <a:defRPr/>
            </a:pPr>
            <a:r>
              <a:rPr lang="cs-CZ" dirty="0" smtClean="0">
                <a:effectLst/>
              </a:rPr>
              <a:t>co </a:t>
            </a:r>
            <a:r>
              <a:rPr lang="cs-CZ" dirty="0">
                <a:effectLst/>
              </a:rPr>
              <a:t>se </a:t>
            </a:r>
            <a:r>
              <a:rPr lang="cs-CZ" dirty="0" smtClean="0">
                <a:effectLst/>
              </a:rPr>
              <a:t> žáci učí</a:t>
            </a:r>
            <a:endParaRPr lang="cs-CZ" dirty="0">
              <a:effectLst/>
            </a:endParaRPr>
          </a:p>
          <a:p>
            <a:pPr>
              <a:defRPr/>
            </a:pPr>
            <a:r>
              <a:rPr lang="cs-CZ" dirty="0" smtClean="0">
                <a:effectLst/>
              </a:rPr>
              <a:t>z čeho </a:t>
            </a:r>
            <a:r>
              <a:rPr lang="cs-CZ" dirty="0">
                <a:effectLst/>
              </a:rPr>
              <a:t>poznají, že už se k cíli přiblížili </a:t>
            </a:r>
          </a:p>
          <a:p>
            <a:pPr>
              <a:defRPr/>
            </a:pPr>
            <a:r>
              <a:rPr lang="cs-CZ" dirty="0">
                <a:effectLst/>
              </a:rPr>
              <a:t>p</a:t>
            </a:r>
            <a:r>
              <a:rPr lang="cs-CZ" dirty="0" smtClean="0">
                <a:effectLst/>
              </a:rPr>
              <a:t>oskytování zpětné vazby</a:t>
            </a:r>
            <a:endParaRPr lang="cs-CZ" dirty="0">
              <a:effectLst/>
            </a:endParaRPr>
          </a:p>
          <a:p>
            <a:pPr>
              <a:defRPr/>
            </a:pPr>
            <a:r>
              <a:rPr lang="cs-CZ" dirty="0" smtClean="0">
                <a:effectLst/>
              </a:rPr>
              <a:t>příležitost ke spolupráci </a:t>
            </a:r>
            <a:r>
              <a:rPr lang="cs-CZ" dirty="0">
                <a:effectLst/>
              </a:rPr>
              <a:t>a </a:t>
            </a:r>
            <a:r>
              <a:rPr lang="cs-CZ" dirty="0" smtClean="0">
                <a:effectLst/>
              </a:rPr>
              <a:t>komunikaci</a:t>
            </a:r>
          </a:p>
          <a:p>
            <a:pPr>
              <a:defRPr/>
            </a:pPr>
            <a:r>
              <a:rPr lang="cs-CZ" dirty="0">
                <a:effectLst/>
              </a:rPr>
              <a:t>r</a:t>
            </a:r>
            <a:r>
              <a:rPr lang="cs-CZ" dirty="0" smtClean="0">
                <a:effectLst/>
              </a:rPr>
              <a:t>eflektování vlastního učení</a:t>
            </a:r>
            <a:endParaRPr lang="cs-CZ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>
                <a:effectLst/>
              </a:rPr>
              <a:t>ZMĚNA - žákovská knížka a Bakaláři</a:t>
            </a:r>
            <a:r>
              <a:rPr lang="cs-CZ" dirty="0">
                <a:effectLst/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>
              <a:effectLst/>
            </a:endParaRPr>
          </a:p>
          <a:p>
            <a:pPr>
              <a:defRPr/>
            </a:pPr>
            <a:endParaRPr lang="cs-CZ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/>
              <a:t>Celoškolní projekty</a:t>
            </a:r>
          </a:p>
        </p:txBody>
      </p:sp>
      <p:sp>
        <p:nvSpPr>
          <p:cNvPr id="39939" name="Text Box 14"/>
          <p:cNvSpPr txBox="1">
            <a:spLocks noChangeArrowheads="1"/>
          </p:cNvSpPr>
          <p:nvPr/>
        </p:nvSpPr>
        <p:spPr bwMode="auto">
          <a:xfrm>
            <a:off x="468313" y="4581525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9940" name="TextovéPole 11"/>
          <p:cNvSpPr txBox="1">
            <a:spLocks noChangeArrowheads="1"/>
          </p:cNvSpPr>
          <p:nvPr/>
        </p:nvSpPr>
        <p:spPr bwMode="auto">
          <a:xfrm>
            <a:off x="395288" y="904875"/>
            <a:ext cx="396081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/>
              <a:t>Evropský den jazyků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/>
              <a:t>Veletrh zdraví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/>
              <a:t>Svět práce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/>
              <a:t>Vánoční aktivity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/>
              <a:t>Sportovní dny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/>
          </a:p>
        </p:txBody>
      </p:sp>
      <p:pic>
        <p:nvPicPr>
          <p:cNvPr id="39941" name="Picture 10" descr="L:\Skola_13_14\RadRod_13_14\FOTO\EDJ_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327150"/>
            <a:ext cx="358457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 descr="1european_day_of_langu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511175"/>
            <a:ext cx="10874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1" descr="L:\Skola_13_14\RadRod_13_14\FOTO\SportDen_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652963"/>
            <a:ext cx="266382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2" descr="L:\Skola_13_14\RadRod_13_14\FOTO\Vanoce1C_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4075113"/>
            <a:ext cx="30194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3" descr="N:\Nové fotografie\140319_Exkurze_Remesla\Zahradnici a hodinari\IMG_93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20764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/>
              <a:t>V</a:t>
            </a:r>
            <a:r>
              <a:rPr lang="cs-CZ" sz="3200" b="1" dirty="0" smtClean="0"/>
              <a:t>ýbor Rady rodičů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err="1" smtClean="0"/>
              <a:t>Čamra</a:t>
            </a:r>
            <a:r>
              <a:rPr lang="cs-CZ" sz="2800" dirty="0" smtClean="0"/>
              <a:t> Karel – předseda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/>
              <a:t>Bc. Brabcová Lucie </a:t>
            </a:r>
            <a:r>
              <a:rPr lang="cs-CZ" sz="2800" dirty="0" smtClean="0"/>
              <a:t>- pokladník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>
              <a:defRPr/>
            </a:pPr>
            <a:r>
              <a:rPr lang="cs-CZ" dirty="0" err="1"/>
              <a:t>Tymkovič</a:t>
            </a:r>
            <a:r>
              <a:rPr lang="cs-CZ" dirty="0"/>
              <a:t> Tomáš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Školská rada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Karel </a:t>
            </a:r>
            <a:r>
              <a:rPr lang="cs-CZ" dirty="0" err="1"/>
              <a:t>Čamra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Iveta </a:t>
            </a:r>
            <a:r>
              <a:rPr lang="cs-CZ" dirty="0" err="1"/>
              <a:t>Čopáková</a:t>
            </a:r>
            <a:endParaRPr lang="cs-CZ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Alice Šedivá Neckářová</a:t>
            </a:r>
          </a:p>
          <a:p>
            <a:pPr>
              <a:defRPr/>
            </a:pPr>
            <a:r>
              <a:rPr lang="cs-CZ" dirty="0" smtClean="0"/>
              <a:t>Josef Herout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Ivana Jelínková</a:t>
            </a:r>
          </a:p>
          <a:p>
            <a:pPr>
              <a:defRPr/>
            </a:pPr>
            <a:r>
              <a:rPr lang="cs-CZ" dirty="0" smtClean="0"/>
              <a:t>Zdeňka </a:t>
            </a:r>
            <a:r>
              <a:rPr lang="cs-CZ" dirty="0" err="1" smtClean="0"/>
              <a:t>Obrdlíková</a:t>
            </a: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Pravidla spolupráce s rodiči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40067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2400" b="1" dirty="0" smtClean="0">
                <a:effectLst/>
              </a:rPr>
              <a:t>2x Rada </a:t>
            </a:r>
            <a:r>
              <a:rPr lang="cs-CZ" sz="2400" b="1" dirty="0">
                <a:effectLst/>
              </a:rPr>
              <a:t>rodičů, 2x třídní schůzky, 3x informační </a:t>
            </a:r>
            <a:r>
              <a:rPr lang="cs-CZ" sz="2400" b="1" dirty="0" smtClean="0">
                <a:effectLst/>
              </a:rPr>
              <a:t>odpoledne</a:t>
            </a:r>
          </a:p>
          <a:p>
            <a:pPr>
              <a:lnSpc>
                <a:spcPct val="150000"/>
              </a:lnSpc>
              <a:defRPr/>
            </a:pPr>
            <a:r>
              <a:rPr lang="cs-CZ" sz="2400" b="1" dirty="0" smtClean="0">
                <a:effectLst/>
              </a:rPr>
              <a:t>Operativní schůzky </a:t>
            </a:r>
            <a:r>
              <a:rPr lang="cs-CZ" sz="2400" dirty="0" smtClean="0">
                <a:effectLst/>
              </a:rPr>
              <a:t>dle potřeby (LVK, zkoušky z Aj…)</a:t>
            </a:r>
            <a:endParaRPr lang="cs-CZ" sz="2400" dirty="0">
              <a:effectLst/>
            </a:endParaRPr>
          </a:p>
          <a:p>
            <a:pPr>
              <a:defRPr/>
            </a:pPr>
            <a:r>
              <a:rPr lang="cs-CZ" sz="2400" b="1" dirty="0" smtClean="0">
                <a:effectLst/>
              </a:rPr>
              <a:t>Jednací </a:t>
            </a:r>
            <a:r>
              <a:rPr lang="cs-CZ" sz="2400" b="1" dirty="0">
                <a:effectLst/>
              </a:rPr>
              <a:t>řád rady rodičů s vedením školy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záležitosti týkající se více tříd jsou projednávány všemi členy Rady rodičů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záležitosti jedné třídy, nebo skupiny žáků jsou projednávány s těmi zástupci, kterých se daná problematika týká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2000" dirty="0">
                <a:effectLst/>
              </a:rPr>
              <a:t>zástupci tříd mohou vyvolat jednání s vedením školy i mimo stanovené termíny schůzek (cílem těchto jednání je řešení případných problémů již v zárodku)</a:t>
            </a:r>
          </a:p>
          <a:p>
            <a:pPr>
              <a:defRPr/>
            </a:pPr>
            <a:r>
              <a:rPr lang="cs-CZ" sz="2400" b="1" dirty="0">
                <a:effectLst/>
              </a:rPr>
              <a:t>Z</a:t>
            </a:r>
            <a:r>
              <a:rPr lang="cs-CZ" sz="2400" b="1" dirty="0" smtClean="0">
                <a:effectLst/>
              </a:rPr>
              <a:t>ákladním </a:t>
            </a:r>
            <a:r>
              <a:rPr lang="cs-CZ" sz="2400" b="1" dirty="0">
                <a:effectLst/>
              </a:rPr>
              <a:t>principem je</a:t>
            </a:r>
            <a:r>
              <a:rPr lang="cs-CZ" sz="2400" dirty="0">
                <a:effectLst/>
              </a:rPr>
              <a:t> </a:t>
            </a:r>
            <a:r>
              <a:rPr lang="cs-CZ" sz="2400" b="1" dirty="0">
                <a:effectLst/>
              </a:rPr>
              <a:t>spolupráce,</a:t>
            </a:r>
            <a:r>
              <a:rPr lang="cs-CZ" sz="2400" dirty="0">
                <a:effectLst/>
              </a:rPr>
              <a:t> jejímž cílem je zajištění co nejlepších podmínek pro vzdělání a výchovu každého žáka</a:t>
            </a:r>
          </a:p>
          <a:p>
            <a:pPr>
              <a:defRPr/>
            </a:pP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Nabídka zájmových aktivit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732463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/>
              <a:t>Kroužky v rámci ŠD </a:t>
            </a:r>
          </a:p>
          <a:p>
            <a:pPr lvl="1">
              <a:defRPr/>
            </a:pPr>
            <a:r>
              <a:rPr lang="cs-CZ" sz="2400" dirty="0" smtClean="0"/>
              <a:t>převážně 1. stupeň, počet </a:t>
            </a:r>
            <a:r>
              <a:rPr lang="cs-CZ" sz="2400" dirty="0"/>
              <a:t>kroužků neomezen</a:t>
            </a:r>
          </a:p>
          <a:p>
            <a:pPr lvl="1">
              <a:lnSpc>
                <a:spcPct val="150000"/>
              </a:lnSpc>
              <a:defRPr/>
            </a:pPr>
            <a:r>
              <a:rPr lang="cs-CZ" sz="2400" dirty="0" smtClean="0"/>
              <a:t>platba 150,- Kč/měsíc </a:t>
            </a:r>
          </a:p>
          <a:p>
            <a:pPr>
              <a:lnSpc>
                <a:spcPct val="200000"/>
              </a:lnSpc>
              <a:defRPr/>
            </a:pPr>
            <a:r>
              <a:rPr lang="cs-CZ" sz="2800" b="1" dirty="0" smtClean="0"/>
              <a:t>Kroužky mimo rámec ŠD</a:t>
            </a:r>
          </a:p>
          <a:p>
            <a:pPr lvl="1">
              <a:defRPr/>
            </a:pPr>
            <a:r>
              <a:rPr lang="cs-CZ" sz="2400" dirty="0"/>
              <a:t>80 </a:t>
            </a:r>
            <a:r>
              <a:rPr lang="cs-CZ" sz="2400" dirty="0" smtClean="0"/>
              <a:t>Kč/měsíc/kroužek</a:t>
            </a:r>
          </a:p>
          <a:p>
            <a:pPr>
              <a:lnSpc>
                <a:spcPct val="200000"/>
              </a:lnSpc>
              <a:defRPr/>
            </a:pPr>
            <a:r>
              <a:rPr lang="cs-CZ" sz="2800" b="1" dirty="0" smtClean="0"/>
              <a:t>Platby </a:t>
            </a:r>
            <a:r>
              <a:rPr lang="cs-CZ" sz="2800" b="1" dirty="0" err="1" smtClean="0"/>
              <a:t>ŠD</a:t>
            </a:r>
            <a:r>
              <a:rPr lang="cs-CZ" sz="2800" b="1" dirty="0" smtClean="0"/>
              <a:t> a kroužků</a:t>
            </a:r>
            <a:endParaRPr lang="cs-CZ" sz="2800" b="1" dirty="0"/>
          </a:p>
          <a:p>
            <a:pPr lvl="1">
              <a:defRPr/>
            </a:pPr>
            <a:r>
              <a:rPr lang="cs-CZ" sz="2400" b="1" dirty="0" smtClean="0"/>
              <a:t>platba předem do 25. předchozího měsíce</a:t>
            </a:r>
          </a:p>
          <a:p>
            <a:pPr lvl="2">
              <a:defRPr/>
            </a:pPr>
            <a:r>
              <a:rPr lang="cs-CZ" b="1" dirty="0" smtClean="0"/>
              <a:t>jinak bude docházka ukončena</a:t>
            </a:r>
            <a:endParaRPr lang="cs-CZ" b="1" dirty="0"/>
          </a:p>
          <a:p>
            <a:pPr lvl="1">
              <a:lnSpc>
                <a:spcPct val="150000"/>
              </a:lnSpc>
              <a:defRPr/>
            </a:pPr>
            <a:r>
              <a:rPr lang="cs-CZ" sz="2400" b="1" dirty="0" smtClean="0"/>
              <a:t>platby v září i za říjen (včetně inkasa – pozor na limit!)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GDPR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/>
              <a:t>Nové nařízení EK </a:t>
            </a:r>
            <a:r>
              <a:rPr lang="cs-CZ" sz="2800" dirty="0" smtClean="0"/>
              <a:t>od 25. května 2018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b="1" dirty="0" smtClean="0"/>
              <a:t>Generální souhlas </a:t>
            </a:r>
            <a:r>
              <a:rPr lang="cs-CZ" sz="2800" dirty="0" smtClean="0"/>
              <a:t>se zpracováním osobních údajů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b="1" dirty="0" smtClean="0"/>
              <a:t>Pověřenec</a:t>
            </a:r>
            <a:r>
              <a:rPr lang="cs-CZ" sz="2800" dirty="0" smtClean="0"/>
              <a:t> pro ochranu osobních údajů: </a:t>
            </a:r>
          </a:p>
          <a:p>
            <a:pPr lvl="1">
              <a:defRPr/>
            </a:pPr>
            <a:r>
              <a:rPr lang="cs-CZ" sz="2400" dirty="0" smtClean="0"/>
              <a:t>Mgr. Vladimír Nekvinda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b="1" dirty="0" smtClean="0"/>
              <a:t>Souhlasy</a:t>
            </a:r>
            <a:r>
              <a:rPr lang="cs-CZ" sz="2800" dirty="0" smtClean="0"/>
              <a:t> se zpracováním a předáváním osobních údajů - např. soutěže - </a:t>
            </a:r>
            <a:r>
              <a:rPr lang="cs-CZ" sz="2800" dirty="0" smtClean="0">
                <a:effectLst/>
              </a:rPr>
              <a:t>prostřednictvím internetové klasifikace</a:t>
            </a:r>
          </a:p>
          <a:p>
            <a:pPr>
              <a:defRPr/>
            </a:pPr>
            <a:endParaRPr lang="cs-CZ" sz="28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Generální souhlas se zpracováním osobních údajů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6084" name="Obrázek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57338"/>
            <a:ext cx="88693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 smtClean="0">
                <a:effectLst/>
              </a:rPr>
              <a:t>Informace o přípravě školy </a:t>
            </a:r>
            <a:br>
              <a:rPr lang="cs-CZ" altLang="cs-CZ" sz="3200" b="1" dirty="0" smtClean="0">
                <a:effectLst/>
              </a:rPr>
            </a:br>
            <a:r>
              <a:rPr lang="cs-CZ" altLang="cs-CZ" sz="3200" b="1" dirty="0" smtClean="0">
                <a:effectLst/>
              </a:rPr>
              <a:t>na školní rok </a:t>
            </a:r>
            <a:r>
              <a:rPr lang="cs-CZ" altLang="cs-CZ" sz="3200" b="1" dirty="0" smtClean="0">
                <a:effectLst/>
              </a:rPr>
              <a:t>2018/2019</a:t>
            </a:r>
            <a:endParaRPr lang="cs-CZ" altLang="cs-CZ" sz="3200" b="1" dirty="0" smtClean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557338"/>
            <a:ext cx="8640763" cy="48958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2400" dirty="0">
                <a:effectLst/>
              </a:rPr>
              <a:t>Výměna lina ve </a:t>
            </a:r>
            <a:r>
              <a:rPr lang="cs-CZ" sz="2400" dirty="0" smtClean="0">
                <a:effectLst/>
              </a:rPr>
              <a:t>3. </a:t>
            </a:r>
            <a:r>
              <a:rPr lang="cs-CZ" sz="2400" dirty="0">
                <a:effectLst/>
              </a:rPr>
              <a:t>poschodí </a:t>
            </a:r>
            <a:r>
              <a:rPr lang="cs-CZ" sz="2400" dirty="0" smtClean="0">
                <a:effectLst/>
              </a:rPr>
              <a:t>pavilonu B, jedné třídě a několika kabinetech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effectLst/>
              </a:rPr>
              <a:t>Vybavení kabinetu vyučujících 1. a 2. ročníku – pavilon C  </a:t>
            </a:r>
            <a:endParaRPr lang="cs-CZ" sz="2400" dirty="0">
              <a:effectLst/>
            </a:endParaRPr>
          </a:p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effectLst/>
              </a:rPr>
              <a:t>Malování </a:t>
            </a:r>
            <a:r>
              <a:rPr lang="cs-CZ" sz="2400" dirty="0">
                <a:effectLst/>
              </a:rPr>
              <a:t>školy, realizace nutných oprav, úklid 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>
                <a:effectLst/>
              </a:rPr>
              <a:t>Nákup </a:t>
            </a:r>
            <a:r>
              <a:rPr lang="cs-CZ" sz="2400" dirty="0" smtClean="0">
                <a:effectLst/>
              </a:rPr>
              <a:t>učebnic, školních pomůcek, příprava </a:t>
            </a:r>
            <a:r>
              <a:rPr lang="cs-CZ" sz="2400" dirty="0">
                <a:effectLst/>
              </a:rPr>
              <a:t>provozního rozpočtu na rok </a:t>
            </a:r>
            <a:r>
              <a:rPr lang="cs-CZ" sz="2400" dirty="0" smtClean="0">
                <a:effectLst/>
              </a:rPr>
              <a:t>2019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 smtClean="0">
                <a:effectLst/>
              </a:rPr>
              <a:t>Poděkování všem provozním zaměstnancům za velmi dobře odvedenou práci</a:t>
            </a:r>
            <a:endParaRPr lang="cs-CZ" sz="24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325" y="115888"/>
            <a:ext cx="8229600" cy="560387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Změna účtů školy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268413"/>
            <a:ext cx="8686800" cy="6065837"/>
          </a:xfrm>
        </p:spPr>
        <p:txBody>
          <a:bodyPr/>
          <a:lstStyle/>
          <a:p>
            <a:pPr>
              <a:defRPr/>
            </a:pPr>
            <a:r>
              <a:rPr lang="cs-CZ" sz="2400" dirty="0" smtClean="0">
                <a:effectLst/>
              </a:rPr>
              <a:t>Zřízení </a:t>
            </a:r>
            <a:r>
              <a:rPr lang="cs-CZ" sz="2400" dirty="0">
                <a:effectLst/>
              </a:rPr>
              <a:t>nových souhlasů k inkasu (bez variabilního symbolu) pro platbu školní družiny a zájmových kroužků na nový účet školy:</a:t>
            </a:r>
          </a:p>
          <a:p>
            <a:pPr lvl="1">
              <a:defRPr/>
            </a:pPr>
            <a:r>
              <a:rPr lang="cs-CZ" sz="2400" dirty="0">
                <a:effectLst/>
              </a:rPr>
              <a:t>26138681/5500 (číslo účtu se nemění, pouze kód banky – </a:t>
            </a:r>
            <a:r>
              <a:rPr lang="cs-CZ" sz="2400" dirty="0" err="1">
                <a:effectLst/>
              </a:rPr>
              <a:t>Raiffeisenbank</a:t>
            </a:r>
            <a:r>
              <a:rPr lang="cs-CZ" sz="2400" dirty="0" smtClean="0">
                <a:effectLst/>
              </a:rPr>
              <a:t>)</a:t>
            </a:r>
            <a:endParaRPr lang="cs-CZ" sz="2400" dirty="0">
              <a:effectLst/>
            </a:endParaRPr>
          </a:p>
          <a:p>
            <a:pPr lvl="1">
              <a:defRPr/>
            </a:pPr>
            <a:r>
              <a:rPr lang="cs-CZ" sz="2400" dirty="0">
                <a:effectLst/>
              </a:rPr>
              <a:t>pokud platíte trvalým příkazem k úhradě, zřiďte souhlas k inkasu na nový účet pro zjednodušení plateb</a:t>
            </a:r>
          </a:p>
          <a:p>
            <a:pPr lvl="1">
              <a:defRPr/>
            </a:pPr>
            <a:r>
              <a:rPr lang="cs-CZ" sz="2400" dirty="0" smtClean="0">
                <a:effectLst/>
              </a:rPr>
              <a:t>potvrzení </a:t>
            </a:r>
            <a:r>
              <a:rPr lang="cs-CZ" sz="2400" dirty="0">
                <a:effectLst/>
              </a:rPr>
              <a:t>zřízení souhlasu Bc. Renátě Matouškové na e-mail: </a:t>
            </a:r>
            <a:r>
              <a:rPr lang="cs-CZ" sz="2400" u="sng" dirty="0">
                <a:effectLst/>
                <a:hlinkClick r:id="rId2"/>
              </a:rPr>
              <a:t>matouskova.renata@zsobreziny.cz</a:t>
            </a:r>
            <a:r>
              <a:rPr lang="cs-CZ" sz="2400" dirty="0">
                <a:effectLst/>
              </a:rPr>
              <a:t>. </a:t>
            </a:r>
            <a:r>
              <a:rPr lang="cs-CZ" sz="2400" dirty="0" smtClean="0">
                <a:effectLst/>
              </a:rPr>
              <a:t>– do 17. září 2018</a:t>
            </a:r>
          </a:p>
          <a:p>
            <a:pPr lvl="1">
              <a:defRPr/>
            </a:pPr>
            <a:endParaRPr lang="cs-CZ" sz="2400" dirty="0" smtClean="0">
              <a:effectLst/>
            </a:endParaRPr>
          </a:p>
          <a:p>
            <a:pPr>
              <a:defRPr/>
            </a:pPr>
            <a:r>
              <a:rPr lang="cs-CZ" sz="2400" dirty="0" smtClean="0">
                <a:effectLst/>
              </a:rPr>
              <a:t>První </a:t>
            </a:r>
            <a:r>
              <a:rPr lang="cs-CZ" sz="2400" dirty="0">
                <a:effectLst/>
              </a:rPr>
              <a:t>inkasa na nový účet budou strhávána 20. září </a:t>
            </a:r>
            <a:r>
              <a:rPr lang="cs-CZ" sz="2400" dirty="0" smtClean="0">
                <a:effectLst/>
              </a:rPr>
              <a:t>2018</a:t>
            </a:r>
            <a:r>
              <a:rPr lang="cs-CZ" sz="2400" dirty="0">
                <a:effectLst/>
              </a:rPr>
              <a:t> </a:t>
            </a:r>
            <a:r>
              <a:rPr lang="cs-CZ" sz="2400" dirty="0" smtClean="0">
                <a:effectLst/>
              </a:rPr>
              <a:t/>
            </a:r>
            <a:br>
              <a:rPr lang="cs-CZ" sz="2400" dirty="0" smtClean="0">
                <a:effectLst/>
              </a:rPr>
            </a:br>
            <a:r>
              <a:rPr lang="cs-CZ" sz="2400" dirty="0" smtClean="0">
                <a:effectLst/>
              </a:rPr>
              <a:t>(v září dvě platby – pohlídat limit)  </a:t>
            </a:r>
            <a:endParaRPr lang="cs-CZ" sz="2400" dirty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050" dirty="0">
              <a:effectLst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Školní jídelna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1419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V</a:t>
            </a:r>
            <a:r>
              <a:rPr lang="cs-CZ" sz="2800" dirty="0" smtClean="0"/>
              <a:t>edoucí školní jídelny</a:t>
            </a:r>
          </a:p>
          <a:p>
            <a:pPr lvl="1">
              <a:defRPr/>
            </a:pPr>
            <a:r>
              <a:rPr lang="cs-CZ" dirty="0" smtClean="0"/>
              <a:t>Bc. Klára Ficencová</a:t>
            </a:r>
          </a:p>
          <a:p>
            <a:pPr marL="457200" lvl="1" indent="0">
              <a:buFontTx/>
              <a:buNone/>
              <a:defRPr/>
            </a:pPr>
            <a:endParaRPr lang="cs-CZ" sz="1200" dirty="0" smtClean="0"/>
          </a:p>
          <a:p>
            <a:pPr>
              <a:defRPr/>
            </a:pPr>
            <a:r>
              <a:rPr lang="cs-CZ" sz="2800" dirty="0" smtClean="0"/>
              <a:t>Nový účet: </a:t>
            </a:r>
            <a:r>
              <a:rPr lang="cs-CZ" sz="2800" dirty="0" smtClean="0">
                <a:effectLst/>
              </a:rPr>
              <a:t>2673870237/5500 (</a:t>
            </a:r>
            <a:r>
              <a:rPr lang="cs-CZ" sz="2800" dirty="0" err="1" smtClean="0">
                <a:effectLst/>
              </a:rPr>
              <a:t>Raiffeisenbank</a:t>
            </a:r>
            <a:r>
              <a:rPr lang="cs-CZ" sz="2800" dirty="0" smtClean="0">
                <a:effectLst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200" dirty="0" smtClean="0"/>
          </a:p>
          <a:p>
            <a:pPr>
              <a:defRPr/>
            </a:pPr>
            <a:r>
              <a:rPr lang="cs-CZ" sz="2800" dirty="0" smtClean="0"/>
              <a:t>Odběr obědů</a:t>
            </a:r>
          </a:p>
          <a:p>
            <a:pPr lvl="1">
              <a:defRPr/>
            </a:pPr>
            <a:r>
              <a:rPr lang="cs-CZ" dirty="0" smtClean="0"/>
              <a:t>Stávají se případy, kdy si žáci oběd neodeberou</a:t>
            </a:r>
          </a:p>
          <a:p>
            <a:pPr marL="457200" lvl="1" indent="0">
              <a:buFontTx/>
              <a:buNone/>
              <a:defRPr/>
            </a:pPr>
            <a:endParaRPr lang="cs-CZ" sz="1200" dirty="0" smtClean="0"/>
          </a:p>
          <a:p>
            <a:pPr>
              <a:defRPr/>
            </a:pPr>
            <a:r>
              <a:rPr lang="cs-CZ" sz="2800" dirty="0" smtClean="0"/>
              <a:t>Vztah k potravinám u části žáků</a:t>
            </a:r>
          </a:p>
          <a:p>
            <a:pPr lvl="1">
              <a:defRPr/>
            </a:pPr>
            <a:r>
              <a:rPr lang="cs-CZ" dirty="0" smtClean="0"/>
              <a:t>Někteří žáci si odeberou oběd a téměř netknutý ho vrací (stává se výjimečně)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 smtClean="0"/>
              <a:t>Různé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Lyžařské výcvikové kurzy – LVK</a:t>
            </a:r>
          </a:p>
          <a:p>
            <a:pPr lvl="1">
              <a:defRPr/>
            </a:pPr>
            <a:r>
              <a:rPr lang="cs-CZ" dirty="0" smtClean="0"/>
              <a:t>1. ročník</a:t>
            </a:r>
          </a:p>
          <a:p>
            <a:pPr lvl="2">
              <a:defRPr/>
            </a:pPr>
            <a:r>
              <a:rPr lang="cs-CZ" dirty="0" smtClean="0"/>
              <a:t>Posouvá se do 2. ročníku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lvl="1">
              <a:defRPr/>
            </a:pPr>
            <a:r>
              <a:rPr lang="cs-CZ" dirty="0" smtClean="0"/>
              <a:t>5. ročník Svratka</a:t>
            </a:r>
          </a:p>
          <a:p>
            <a:pPr lvl="2">
              <a:defRPr/>
            </a:pPr>
            <a:r>
              <a:rPr lang="cs-CZ" dirty="0" smtClean="0"/>
              <a:t>20. – 26. 1. 2019</a:t>
            </a:r>
          </a:p>
          <a:p>
            <a:pPr lvl="2">
              <a:defRPr/>
            </a:pPr>
            <a:r>
              <a:rPr lang="cs-CZ" dirty="0" smtClean="0"/>
              <a:t>27. 1. – 2. 2. 2019 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dirty="0" smtClean="0"/>
              <a:t>7. ročník - </a:t>
            </a:r>
            <a:r>
              <a:rPr lang="cs-CZ" dirty="0" err="1" smtClean="0"/>
              <a:t>Zadov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 6. – 12. 1.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Informace třídního učitele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2800" dirty="0" smtClean="0"/>
              <a:t>Plánované aktivity, projekty… </a:t>
            </a:r>
          </a:p>
          <a:p>
            <a:pPr>
              <a:lnSpc>
                <a:spcPct val="150000"/>
              </a:lnSpc>
              <a:defRPr/>
            </a:pPr>
            <a:r>
              <a:rPr lang="cs-CZ" sz="2800" dirty="0" smtClean="0"/>
              <a:t>Pravidla</a:t>
            </a:r>
          </a:p>
          <a:p>
            <a:pPr>
              <a:lnSpc>
                <a:spcPct val="150000"/>
              </a:lnSpc>
              <a:defRPr/>
            </a:pPr>
            <a:r>
              <a:rPr lang="cs-CZ" sz="2800" dirty="0" smtClean="0"/>
              <a:t>Hodnocení, klasifikace</a:t>
            </a:r>
          </a:p>
          <a:p>
            <a:pPr>
              <a:lnSpc>
                <a:spcPct val="150000"/>
              </a:lnSpc>
              <a:defRPr/>
            </a:pPr>
            <a:r>
              <a:rPr lang="cs-CZ" sz="2800" dirty="0" smtClean="0"/>
              <a:t>Spolupráce, komunikace</a:t>
            </a:r>
          </a:p>
          <a:p>
            <a:pPr>
              <a:lnSpc>
                <a:spcPct val="150000"/>
              </a:lnSpc>
              <a:defRPr/>
            </a:pPr>
            <a:r>
              <a:rPr lang="cs-CZ" sz="2800" dirty="0" smtClean="0"/>
              <a:t>Finance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6088" y="-9525"/>
            <a:ext cx="8229600" cy="630238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Internetová klasifikace</a:t>
            </a:r>
            <a:endParaRPr lang="cs-CZ" sz="3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6510" t="11142" r="17850" b="4848"/>
          <a:stretch/>
        </p:blipFill>
        <p:spPr>
          <a:xfrm>
            <a:off x="446088" y="620713"/>
            <a:ext cx="8252840" cy="5941437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 rot="13157513">
            <a:off x="3863766" y="1251328"/>
            <a:ext cx="1944216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826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65972" y="1772816"/>
            <a:ext cx="5178028" cy="630238"/>
          </a:xfrm>
        </p:spPr>
        <p:txBody>
          <a:bodyPr/>
          <a:lstStyle/>
          <a:p>
            <a:pPr algn="l">
              <a:defRPr/>
            </a:pPr>
            <a:r>
              <a:rPr lang="cs-CZ" sz="2000" b="1" dirty="0" smtClean="0"/>
              <a:t>Používáme vlastní certifikát, který prohlížeč nezná </a:t>
            </a:r>
            <a:r>
              <a:rPr lang="cs-CZ" sz="2000" b="1" dirty="0" smtClean="0">
                <a:sym typeface="Wingdings" panose="05000000000000000000" pitchFamily="2" charset="2"/>
              </a:rPr>
              <a:t> Pokračovat na web …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  <p:pic>
        <p:nvPicPr>
          <p:cNvPr id="51208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t="26334" r="38658" b="23987"/>
          <a:stretch>
            <a:fillRect/>
          </a:stretch>
        </p:blipFill>
        <p:spPr bwMode="auto">
          <a:xfrm>
            <a:off x="179512" y="893805"/>
            <a:ext cx="3754512" cy="575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7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6989" r="333" b="7188"/>
          <a:stretch>
            <a:fillRect/>
          </a:stretch>
        </p:blipFill>
        <p:spPr>
          <a:xfrm>
            <a:off x="107950" y="115888"/>
            <a:ext cx="8951913" cy="4833937"/>
          </a:xfrm>
        </p:spPr>
      </p:pic>
      <p:sp>
        <p:nvSpPr>
          <p:cNvPr id="52227" name="TextovéPole 4"/>
          <p:cNvSpPr txBox="1">
            <a:spLocks noChangeArrowheads="1"/>
          </p:cNvSpPr>
          <p:nvPr/>
        </p:nvSpPr>
        <p:spPr bwMode="auto">
          <a:xfrm>
            <a:off x="250825" y="5013325"/>
            <a:ext cx="8789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+ </a:t>
            </a:r>
            <a:r>
              <a:rPr lang="cs-CZ" altLang="cs-CZ" sz="1800" dirty="0">
                <a:hlinkClick r:id="rId6"/>
              </a:rPr>
              <a:t>video ukázka na webových stránkách školy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Hesla obdrželi rodiče v 1. ročníku na první třídní schůzce, žáci na začátku 6. ročníku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V případě ztráty hesla pište na e-mail nekvinda.vladimir@zsobreziny.cz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46138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Mobilní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Android</a:t>
            </a:r>
          </a:p>
          <a:p>
            <a:pPr>
              <a:defRPr/>
            </a:pPr>
            <a:r>
              <a:rPr lang="cs-CZ" dirty="0" err="1" smtClean="0"/>
              <a:t>iOS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Win10 </a:t>
            </a:r>
            <a:endParaRPr lang="cs-CZ" dirty="0"/>
          </a:p>
        </p:txBody>
      </p:sp>
      <p:pic>
        <p:nvPicPr>
          <p:cNvPr id="5325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20377" r="35262" b="21889"/>
          <a:stretch>
            <a:fillRect/>
          </a:stretch>
        </p:blipFill>
        <p:spPr bwMode="auto">
          <a:xfrm>
            <a:off x="2411413" y="908050"/>
            <a:ext cx="66675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Potvrzení souhlasu (GDPR)</a:t>
            </a:r>
            <a:br>
              <a:rPr lang="cs-CZ" b="1" dirty="0" smtClean="0"/>
            </a:br>
            <a:r>
              <a:rPr lang="cs-CZ" b="1" dirty="0" smtClean="0"/>
              <a:t>v systému Bakaláři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36823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365104"/>
            <a:ext cx="8237779" cy="2288913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Na školních stránkách </a:t>
            </a:r>
            <a:r>
              <a:rPr lang="cs-CZ" sz="2400" dirty="0" smtClean="0">
                <a:hlinkClick r:id="rId2"/>
              </a:rPr>
              <a:t>www.zsobreziny.cz</a:t>
            </a:r>
            <a:r>
              <a:rPr lang="cs-CZ" sz="2400" dirty="0" smtClean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vstupte </a:t>
            </a:r>
            <a:r>
              <a:rPr lang="cs-CZ" sz="2400" dirty="0" smtClean="0"/>
              <a:t>do aplikace </a:t>
            </a:r>
            <a:r>
              <a:rPr lang="cs-CZ" sz="2400" b="1" dirty="0" smtClean="0">
                <a:solidFill>
                  <a:srgbClr val="FF0000"/>
                </a:solidFill>
              </a:rPr>
              <a:t>Internetová klasifikace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64" y="188640"/>
            <a:ext cx="6149944" cy="40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3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66862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Projekt Šablony 2</a:t>
            </a:r>
            <a:br>
              <a:rPr lang="cs-CZ" sz="3200" b="1" dirty="0" smtClean="0"/>
            </a:br>
            <a:r>
              <a:rPr lang="cs-CZ" sz="3200" b="1" dirty="0" smtClean="0"/>
              <a:t>školní roky 2018/1019, 2019/2020</a:t>
            </a:r>
            <a:br>
              <a:rPr lang="cs-CZ" sz="3200" b="1" dirty="0" smtClean="0"/>
            </a:br>
            <a:r>
              <a:rPr lang="cs-CZ" sz="3200" b="1" dirty="0" smtClean="0"/>
              <a:t>2 700 000 Kč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392612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Doučování žáků ohrožených školním neúspěchem</a:t>
            </a:r>
          </a:p>
          <a:p>
            <a:pPr>
              <a:defRPr/>
            </a:pPr>
            <a:r>
              <a:rPr lang="cs-CZ" dirty="0" smtClean="0"/>
              <a:t>Školní psycholožka </a:t>
            </a:r>
          </a:p>
          <a:p>
            <a:pPr>
              <a:defRPr/>
            </a:pPr>
            <a:r>
              <a:rPr lang="cs-CZ" dirty="0" smtClean="0"/>
              <a:t>Speciální pedagožka</a:t>
            </a:r>
          </a:p>
          <a:p>
            <a:pPr>
              <a:defRPr/>
            </a:pPr>
            <a:r>
              <a:rPr lang="cs-CZ" dirty="0" smtClean="0"/>
              <a:t>Projektové dny</a:t>
            </a:r>
          </a:p>
          <a:p>
            <a:pPr>
              <a:defRPr/>
            </a:pPr>
            <a:r>
              <a:rPr lang="cs-CZ" dirty="0" smtClean="0"/>
              <a:t>Tandemová výuka</a:t>
            </a:r>
          </a:p>
          <a:p>
            <a:pPr>
              <a:defRPr/>
            </a:pPr>
            <a:r>
              <a:rPr lang="cs-CZ" dirty="0" smtClean="0"/>
              <a:t>Klub pro žáky ZŠ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2805" y="1290123"/>
            <a:ext cx="2884118" cy="38510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Pokud je po Vás vyžadován souhlas, jste na něj upozorněni hned na úvodní stránce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Klikněte na řádek</a:t>
            </a:r>
            <a:br>
              <a:rPr lang="cs-CZ" dirty="0" smtClean="0"/>
            </a:br>
            <a:r>
              <a:rPr lang="cs-CZ" b="1" dirty="0" smtClean="0">
                <a:solidFill>
                  <a:srgbClr val="FF0000"/>
                </a:solidFill>
              </a:rPr>
              <a:t>Nové souhlasy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445"/>
            <a:ext cx="6239770" cy="41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2805" y="1290123"/>
            <a:ext cx="2981195" cy="38510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Zobrazí se přehled souhlasů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Klikněte na daný souhlas, v tomto případě na řádek Matematická olympiáda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8" y="1290123"/>
            <a:ext cx="6167234" cy="30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2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2805" y="1290123"/>
            <a:ext cx="2981195" cy="38510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Pokud souhlasíte, klikněte na tlačítko 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Souhlasím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8200"/>
            <a:ext cx="6162806" cy="31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5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2805" y="1290123"/>
            <a:ext cx="2981195" cy="38510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Symbol souhlasu se změnil na „</a:t>
            </a:r>
            <a:r>
              <a:rPr lang="cs-CZ" dirty="0" err="1" smtClean="0"/>
              <a:t>smajlíka</a:t>
            </a:r>
            <a:r>
              <a:rPr lang="cs-CZ" dirty="0" smtClean="0"/>
              <a:t>“</a:t>
            </a:r>
          </a:p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Souhlas je udělen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601"/>
            <a:ext cx="6162806" cy="34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Proč jsme zvolili tento způsob komunikace?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Váš souhlas vyžaduje nařízení GDPR, bez souhlasu nemůžeme předat údaje o žákovi jiné organizaci a tím pádem se nemůže účastnit dané akce.</a:t>
            </a:r>
          </a:p>
          <a:p>
            <a:r>
              <a:rPr lang="cs-CZ" sz="2800" dirty="0" smtClean="0"/>
              <a:t>Žáci nemusí nosit papírky s žádostmi </a:t>
            </a:r>
            <a:r>
              <a:rPr lang="cs-CZ" sz="2800" dirty="0" smtClean="0"/>
              <a:t>domů</a:t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 smtClean="0"/>
              <a:t>zpět do školy.</a:t>
            </a:r>
          </a:p>
          <a:p>
            <a:r>
              <a:rPr lang="cs-CZ" sz="2800" dirty="0" smtClean="0"/>
              <a:t>Šetříme životní prostředí.</a:t>
            </a:r>
          </a:p>
          <a:p>
            <a:r>
              <a:rPr lang="cs-CZ" sz="2800" dirty="0" smtClean="0"/>
              <a:t>Souhlas můžete udělit velmi jednoduše pouhým kliknutím.</a:t>
            </a:r>
          </a:p>
          <a:p>
            <a:r>
              <a:rPr lang="cs-CZ" sz="2800" dirty="0" smtClean="0"/>
              <a:t>Všechny souhlasy jsou zpětně dohledatelné.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2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Děkujeme za pozornost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394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r>
              <a:rPr lang="cs-CZ" sz="2800" dirty="0" smtClean="0"/>
              <a:t>Mgr. Pavel Říha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 smtClean="0"/>
              <a:t>Mgr. Zdeňka </a:t>
            </a:r>
            <a:r>
              <a:rPr lang="cs-CZ" sz="2800" dirty="0" err="1" smtClean="0"/>
              <a:t>Obrdlíková</a:t>
            </a:r>
            <a:endParaRPr lang="cs-CZ" sz="2800" dirty="0" smtClean="0"/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 smtClean="0"/>
              <a:t>Mgr. Robert </a:t>
            </a:r>
            <a:r>
              <a:rPr lang="cs-CZ" sz="2800" dirty="0" err="1" smtClean="0"/>
              <a:t>Srbecký</a:t>
            </a:r>
            <a:endParaRPr lang="cs-CZ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338" y="22225"/>
            <a:ext cx="8856662" cy="1966913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Projekt Učíme se ze života pro život - KAP</a:t>
            </a:r>
            <a:br>
              <a:rPr lang="cs-CZ" sz="3200" b="1" dirty="0" smtClean="0"/>
            </a:br>
            <a:r>
              <a:rPr lang="cs-CZ" sz="3200" b="1" dirty="0" smtClean="0"/>
              <a:t>2018 – 2020</a:t>
            </a:r>
            <a:br>
              <a:rPr lang="cs-CZ" sz="3200" b="1" dirty="0" smtClean="0"/>
            </a:br>
            <a:r>
              <a:rPr lang="cs-CZ" sz="3200" b="1" dirty="0" smtClean="0"/>
              <a:t>Finanční partnerství</a:t>
            </a:r>
            <a:br>
              <a:rPr lang="cs-CZ" sz="3200" b="1" dirty="0" smtClean="0"/>
            </a:br>
            <a:r>
              <a:rPr lang="cs-CZ" sz="3200" b="1" dirty="0" smtClean="0"/>
              <a:t>800 000 Kč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424936" cy="4725144"/>
          </a:xfrm>
        </p:spPr>
        <p:txBody>
          <a:bodyPr/>
          <a:lstStyle/>
          <a:p>
            <a:pPr>
              <a:defRPr/>
            </a:pPr>
            <a:r>
              <a:rPr lang="cs-CZ" sz="2800" b="1" dirty="0" smtClean="0">
                <a:effectLst/>
              </a:rPr>
              <a:t>Cíl – podpora aktivizačních metod ve výuce</a:t>
            </a:r>
          </a:p>
          <a:p>
            <a:pPr lvl="1">
              <a:defRPr/>
            </a:pPr>
            <a:r>
              <a:rPr lang="cs-CZ" sz="2400" b="1" dirty="0" smtClean="0">
                <a:effectLst/>
              </a:rPr>
              <a:t>2. stupeň </a:t>
            </a:r>
          </a:p>
          <a:p>
            <a:pPr>
              <a:defRPr/>
            </a:pPr>
            <a:r>
              <a:rPr lang="cs-CZ" sz="2800" b="1" dirty="0" smtClean="0">
                <a:effectLst/>
              </a:rPr>
              <a:t>Oblasti rozvoje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kompetence k podnikavosti, iniciativě a </a:t>
            </a:r>
            <a:r>
              <a:rPr lang="cs-CZ" sz="2000" dirty="0" smtClean="0">
                <a:effectLst/>
              </a:rPr>
              <a:t>kreativitě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polytechnická </a:t>
            </a:r>
            <a:r>
              <a:rPr lang="cs-CZ" sz="2000" dirty="0" smtClean="0">
                <a:effectLst/>
              </a:rPr>
              <a:t>výchova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kariérové poradenství 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jazykové kompetence</a:t>
            </a:r>
          </a:p>
          <a:p>
            <a:pPr lvl="1">
              <a:defRPr/>
            </a:pPr>
            <a:r>
              <a:rPr lang="cs-CZ" sz="2000" dirty="0">
                <a:effectLst/>
              </a:rPr>
              <a:t>ICT kompetence </a:t>
            </a:r>
            <a:endParaRPr lang="cs-CZ" sz="2000" dirty="0" smtClean="0">
              <a:effectLst/>
            </a:endParaRPr>
          </a:p>
          <a:p>
            <a:pPr lvl="1">
              <a:defRPr/>
            </a:pPr>
            <a:r>
              <a:rPr lang="cs-CZ" sz="2000" dirty="0">
                <a:effectLst/>
              </a:rPr>
              <a:t>čtenářská gramotnost </a:t>
            </a:r>
            <a:endParaRPr lang="cs-CZ" sz="2000" dirty="0" smtClean="0">
              <a:effectLst/>
            </a:endParaRPr>
          </a:p>
          <a:p>
            <a:pPr lvl="1">
              <a:defRPr/>
            </a:pPr>
            <a:r>
              <a:rPr lang="cs-CZ" sz="2000" dirty="0">
                <a:effectLst/>
              </a:rPr>
              <a:t>matematická </a:t>
            </a:r>
            <a:r>
              <a:rPr lang="cs-CZ" sz="2000" dirty="0" smtClean="0">
                <a:effectLst/>
              </a:rPr>
              <a:t>gramotnost</a:t>
            </a:r>
          </a:p>
          <a:p>
            <a:pPr marL="3657600" lvl="8" indent="0">
              <a:buFont typeface="Wingdings" pitchFamily="2" charset="2"/>
              <a:buNone/>
              <a:defRPr/>
            </a:pPr>
            <a:r>
              <a:rPr lang="cs-CZ" sz="1200" dirty="0" smtClean="0">
                <a:effectLst/>
              </a:rPr>
              <a:t> </a:t>
            </a:r>
          </a:p>
          <a:p>
            <a:pPr>
              <a:defRPr/>
            </a:pPr>
            <a:r>
              <a:rPr lang="cs-CZ" sz="2800" b="1" dirty="0" smtClean="0">
                <a:effectLst/>
              </a:rPr>
              <a:t>Pomůcky, stavebnice, měřící sady, tablety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6383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Projekt Spoluprací k profesionalitě</a:t>
            </a:r>
            <a:br>
              <a:rPr lang="cs-CZ" sz="3200" b="1" dirty="0" smtClean="0"/>
            </a:br>
            <a:r>
              <a:rPr lang="cs-CZ" sz="3200" b="1" dirty="0" smtClean="0"/>
              <a:t>2016 – 2020</a:t>
            </a:r>
            <a:br>
              <a:rPr lang="cs-CZ" sz="3200" b="1" dirty="0" smtClean="0"/>
            </a:br>
            <a:r>
              <a:rPr lang="cs-CZ" sz="2800" b="1" dirty="0" smtClean="0"/>
              <a:t>vzdělávání pedagogů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9138"/>
            <a:ext cx="8507413" cy="45354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Vzdělávání vedení školy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Podpora práce třídního učitele </a:t>
            </a:r>
          </a:p>
          <a:p>
            <a:pPr>
              <a:buFontTx/>
              <a:buChar char="-"/>
              <a:defRPr/>
            </a:pPr>
            <a:r>
              <a:rPr lang="cs-CZ" sz="2000" dirty="0" smtClean="0"/>
              <a:t>Mgr. M.  Hubatka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Formativní hodnocení v práci učitele </a:t>
            </a:r>
          </a:p>
          <a:p>
            <a:pPr>
              <a:buFontTx/>
              <a:buChar char="-"/>
              <a:defRPr/>
            </a:pPr>
            <a:r>
              <a:rPr lang="cs-CZ" sz="2000" dirty="0" smtClean="0"/>
              <a:t>cesta k efektivnímu učení žáků</a:t>
            </a:r>
          </a:p>
          <a:p>
            <a:pPr>
              <a:buFontTx/>
              <a:buChar char="-"/>
              <a:defRPr/>
            </a:pPr>
            <a:r>
              <a:rPr lang="cs-CZ" sz="2000" dirty="0" smtClean="0"/>
              <a:t>Mgr. J. Majerová, Mgr. J. Hruška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Mentorské dovednosti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- </a:t>
            </a:r>
            <a:r>
              <a:rPr lang="cs-CZ" sz="2000" dirty="0"/>
              <a:t>Mgr. J. Janků, Mgr. V. Šneberger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200" b="1" dirty="0" smtClean="0"/>
              <a:t>Další projekty 2018/2019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54355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effectLst/>
              </a:rPr>
              <a:t>MAP II – ORP Jihlava</a:t>
            </a:r>
            <a:endParaRPr lang="cs-CZ" sz="2400" dirty="0" smtClean="0">
              <a:effectLst/>
            </a:endParaRPr>
          </a:p>
          <a:p>
            <a:pPr lvl="1">
              <a:defRPr/>
            </a:pPr>
            <a:r>
              <a:rPr lang="cs-CZ" sz="2400" dirty="0" smtClean="0">
                <a:effectLst/>
              </a:rPr>
              <a:t>Školní parlament, kulturní inkubátor, návštěvy na SŠ</a:t>
            </a:r>
          </a:p>
          <a:p>
            <a:pPr marL="457200" lvl="1" indent="0">
              <a:buFontTx/>
              <a:buNone/>
              <a:defRPr/>
            </a:pPr>
            <a:endParaRPr lang="cs-CZ" sz="2400" dirty="0">
              <a:effectLst/>
            </a:endParaRPr>
          </a:p>
          <a:p>
            <a:pPr>
              <a:defRPr/>
            </a:pPr>
            <a:r>
              <a:rPr lang="cs-CZ" sz="2400" b="1" dirty="0" smtClean="0">
                <a:effectLst/>
              </a:rPr>
              <a:t>Cesty </a:t>
            </a:r>
            <a:r>
              <a:rPr lang="cs-CZ" sz="2400" b="1" dirty="0">
                <a:effectLst/>
              </a:rPr>
              <a:t>ke zdraví 2018</a:t>
            </a:r>
            <a:r>
              <a:rPr lang="cs-CZ" sz="2400" dirty="0">
                <a:effectLst/>
              </a:rPr>
              <a:t> </a:t>
            </a:r>
            <a:endParaRPr lang="cs-CZ" sz="2400" dirty="0" smtClean="0">
              <a:effectLst/>
            </a:endParaRPr>
          </a:p>
          <a:p>
            <a:pPr lvl="1">
              <a:defRPr/>
            </a:pPr>
            <a:r>
              <a:rPr lang="cs-CZ" sz="2400" dirty="0" smtClean="0">
                <a:effectLst/>
              </a:rPr>
              <a:t>Energie </a:t>
            </a:r>
            <a:r>
              <a:rPr lang="cs-CZ" sz="2400" dirty="0">
                <a:effectLst/>
              </a:rPr>
              <a:t>nejen ze Slunce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b="1" dirty="0" smtClean="0">
              <a:effectLst/>
            </a:endParaRPr>
          </a:p>
          <a:p>
            <a:pPr>
              <a:defRPr/>
            </a:pPr>
            <a:r>
              <a:rPr lang="cs-CZ" sz="2400" b="1" dirty="0">
                <a:effectLst/>
              </a:rPr>
              <a:t>Waterproject</a:t>
            </a:r>
            <a:r>
              <a:rPr lang="cs-CZ" sz="2400" dirty="0">
                <a:effectLst/>
              </a:rPr>
              <a:t> – </a:t>
            </a:r>
            <a:r>
              <a:rPr lang="cs-CZ" sz="2400" dirty="0" smtClean="0">
                <a:effectLst/>
              </a:rPr>
              <a:t>2018/2019</a:t>
            </a:r>
          </a:p>
          <a:p>
            <a:pPr lvl="1">
              <a:defRPr/>
            </a:pPr>
            <a:r>
              <a:rPr lang="cs-CZ" sz="2400" dirty="0"/>
              <a:t>výměnný projekt s holandskou školou </a:t>
            </a:r>
            <a:r>
              <a:rPr lang="cs-CZ" sz="2400" dirty="0" err="1" smtClean="0"/>
              <a:t>Pieter</a:t>
            </a:r>
            <a:r>
              <a:rPr lang="cs-CZ" sz="2400" dirty="0" smtClean="0"/>
              <a:t> </a:t>
            </a:r>
            <a:r>
              <a:rPr lang="cs-CZ" sz="2400" dirty="0" err="1"/>
              <a:t>Nieuwland</a:t>
            </a:r>
            <a:r>
              <a:rPr lang="cs-CZ" sz="2400" dirty="0"/>
              <a:t> </a:t>
            </a:r>
            <a:r>
              <a:rPr lang="cs-CZ" sz="2400" dirty="0" err="1"/>
              <a:t>College</a:t>
            </a:r>
            <a:r>
              <a:rPr lang="cs-CZ" sz="2400" dirty="0"/>
              <a:t> v Amsterdamu</a:t>
            </a:r>
          </a:p>
          <a:p>
            <a:pPr lvl="1">
              <a:defRPr/>
            </a:pPr>
            <a:r>
              <a:rPr lang="cs-CZ" sz="2400" dirty="0" smtClean="0"/>
              <a:t>22 </a:t>
            </a:r>
            <a:r>
              <a:rPr lang="cs-CZ" sz="2400" dirty="0"/>
              <a:t>žáků 7. a 8. </a:t>
            </a:r>
            <a:r>
              <a:rPr lang="cs-CZ" sz="2400" dirty="0" smtClean="0"/>
              <a:t>ročníku</a:t>
            </a:r>
            <a:endParaRPr lang="cs-CZ" sz="2400" dirty="0"/>
          </a:p>
          <a:p>
            <a:pPr lvl="1">
              <a:defRPr/>
            </a:pPr>
            <a:r>
              <a:rPr lang="cs-CZ" sz="2400" dirty="0"/>
              <a:t>říjen 2018 pobyt v </a:t>
            </a:r>
            <a:r>
              <a:rPr lang="cs-CZ" sz="2400" dirty="0" smtClean="0"/>
              <a:t>Nizozemsku</a:t>
            </a:r>
          </a:p>
          <a:p>
            <a:pPr lvl="1">
              <a:defRPr/>
            </a:pPr>
            <a:r>
              <a:rPr lang="cs-CZ" sz="2400" dirty="0" smtClean="0"/>
              <a:t>květen </a:t>
            </a:r>
            <a:r>
              <a:rPr lang="cs-CZ" sz="2400" dirty="0"/>
              <a:t>2019 pobyt v České republice</a:t>
            </a:r>
          </a:p>
          <a:p>
            <a:pPr>
              <a:defRPr/>
            </a:pPr>
            <a:endParaRPr lang="cs-CZ" sz="2400" dirty="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631825"/>
          </a:xfrm>
        </p:spPr>
        <p:txBody>
          <a:bodyPr/>
          <a:lstStyle/>
          <a:p>
            <a:pPr>
              <a:defRPr/>
            </a:pPr>
            <a:r>
              <a:rPr lang="cs-CZ" sz="3600" dirty="0" smtClean="0"/>
              <a:t>Organizace školního roku 2018/2019</a:t>
            </a:r>
            <a:endParaRPr lang="cs-CZ" sz="3600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0" y="692150"/>
            <a:ext cx="9251950" cy="6165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Začátek školního roku - pondělí 3. 9. 2018.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Konec 1. pololetí -  čtvrtek 31. 1. 2019. 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Konec 2. pololetí  - pátek 28. 6. 2019. 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Podzim. prázdniny - pondělí 29. a úterý 30. 10. 2018.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Vánoční prázdniny - sobota 22. 12. 2018 až středa 2. 1. 2019. 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Jednodenní pololetní prázdniny - pátek 1. 2. 2019.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Jarní prázdniny – pondělí 4. 3. až pátek 8. 3. 2019.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Velikonoční prázdniny – čtvrtek 18.4. 2019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Hlavní prázdniny od soboty 29. 6. 2019 do neděle 1. 9. 2019.</a:t>
            </a:r>
          </a:p>
          <a:p>
            <a:pPr>
              <a:lnSpc>
                <a:spcPct val="150000"/>
              </a:lnSpc>
            </a:pPr>
            <a:r>
              <a:rPr lang="cs-CZ" altLang="cs-CZ" sz="2400" smtClean="0">
                <a:effectLst/>
              </a:rPr>
              <a:t>Začátek roku 2019/2020 – pondělí 2. 9.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>
                <a:effectLst/>
              </a:rPr>
              <a:t>Školní psycholog Mgr. Nikola Cahová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967287"/>
          </a:xfrm>
        </p:spPr>
        <p:txBody>
          <a:bodyPr/>
          <a:lstStyle/>
          <a:p>
            <a:pPr>
              <a:defRPr/>
            </a:pPr>
            <a:r>
              <a:rPr lang="cs-CZ" b="1" dirty="0">
                <a:effectLst/>
              </a:rPr>
              <a:t>Činnost školní psycholožky:</a:t>
            </a:r>
          </a:p>
          <a:p>
            <a:pPr lvl="1">
              <a:defRPr/>
            </a:pPr>
            <a:r>
              <a:rPr lang="cs-CZ" dirty="0">
                <a:effectLst/>
              </a:rPr>
              <a:t>jednorázová či dlouhodobá spolupráce s žáky, rodiči, učiteli, </a:t>
            </a:r>
            <a:r>
              <a:rPr lang="cs-CZ" dirty="0" smtClean="0">
                <a:effectLst/>
              </a:rPr>
              <a:t>třídami</a:t>
            </a:r>
          </a:p>
          <a:p>
            <a:pPr marL="457200" lvl="1" indent="0">
              <a:buFontTx/>
              <a:buNone/>
              <a:defRPr/>
            </a:pPr>
            <a:endParaRPr lang="cs-CZ" dirty="0">
              <a:effectLst/>
            </a:endParaRPr>
          </a:p>
          <a:p>
            <a:pPr lvl="1">
              <a:defRPr/>
            </a:pPr>
            <a:r>
              <a:rPr lang="cs-CZ" dirty="0">
                <a:effectLst/>
              </a:rPr>
              <a:t>zaměření na profesní orientaci (skupinová práce s žáky 8. ročníku, individuální poradenství pro žáky 9. tříd</a:t>
            </a:r>
            <a:r>
              <a:rPr lang="cs-CZ" dirty="0" smtClean="0">
                <a:effectLst/>
              </a:rPr>
              <a:t>)</a:t>
            </a:r>
          </a:p>
          <a:p>
            <a:pPr lvl="1">
              <a:defRPr/>
            </a:pPr>
            <a:endParaRPr lang="cs-CZ" dirty="0">
              <a:effectLst/>
            </a:endParaRPr>
          </a:p>
          <a:p>
            <a:pPr lvl="1">
              <a:defRPr/>
            </a:pPr>
            <a:r>
              <a:rPr lang="cs-CZ" b="1" dirty="0" smtClean="0">
                <a:effectLst/>
              </a:rPr>
              <a:t>preventivní </a:t>
            </a:r>
            <a:r>
              <a:rPr lang="cs-CZ" b="1" dirty="0">
                <a:effectLst/>
              </a:rPr>
              <a:t>práce se všemi třídami (1krát – 2krát ročně</a:t>
            </a:r>
            <a:r>
              <a:rPr lang="cs-CZ" b="1" dirty="0" smtClean="0">
                <a:effectLst/>
              </a:rPr>
              <a:t>)</a:t>
            </a:r>
            <a:endParaRPr lang="cs-CZ" b="1" dirty="0">
              <a:effectLst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rsky">
  <a:themeElements>
    <a:clrScheme name="Paprsky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12870</TotalTime>
  <Words>1109</Words>
  <Application>Microsoft Office PowerPoint</Application>
  <PresentationFormat>Předvádění na obrazovce (4:3)</PresentationFormat>
  <Paragraphs>311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Arial</vt:lpstr>
      <vt:lpstr>Wingdings</vt:lpstr>
      <vt:lpstr>Paprsky</vt:lpstr>
      <vt:lpstr> ZŠ Otokara Březiny, Jihlava  Rada rodičů – 6. 9. 2018 </vt:lpstr>
      <vt:lpstr>Za školu přítomni</vt:lpstr>
      <vt:lpstr>Informace o přípravě školy  na školní rok 2018/2019</vt:lpstr>
      <vt:lpstr>Projekt Šablony 2 školní roky 2018/1019, 2019/2020 2 700 000 Kč</vt:lpstr>
      <vt:lpstr>Projekt Učíme se ze života pro život - KAP 2018 – 2020 Finanční partnerství 800 000 Kč</vt:lpstr>
      <vt:lpstr>Projekt Spoluprací k profesionalitě 2016 – 2020 vzdělávání pedagogů</vt:lpstr>
      <vt:lpstr>Další projekty 2018/2019</vt:lpstr>
      <vt:lpstr>Organizace školního roku 2018/2019</vt:lpstr>
      <vt:lpstr>Školní psycholog Mgr. Nikola Cahová </vt:lpstr>
      <vt:lpstr>Školní psycholog Mgr. Nikola Cahová </vt:lpstr>
      <vt:lpstr>Školní speciální pedagog</vt:lpstr>
      <vt:lpstr> Témata, se kterými se můžete obrátit na školního speciálního pedagoga </vt:lpstr>
      <vt:lpstr>Témata, se kterými se můžete obrátit na školního speciálního pedagoga</vt:lpstr>
      <vt:lpstr>Konzultační hodiny</vt:lpstr>
      <vt:lpstr>Stav účtu SR k 7. 6. 2018</vt:lpstr>
      <vt:lpstr>Žádost o podporu Sdružení rodičů</vt:lpstr>
      <vt:lpstr>Návrh příspěvku </vt:lpstr>
      <vt:lpstr>Výchovná komise </vt:lpstr>
      <vt:lpstr>Zajištění bezpečnosti na škole viz technické zabezpečení školy</vt:lpstr>
      <vt:lpstr>Školní družina příprava na vyučování</vt:lpstr>
      <vt:lpstr>Školní vzdělávací program  Naše cesty k učení</vt:lpstr>
      <vt:lpstr>Školní vzdělávací program  Naše cesty k učení</vt:lpstr>
      <vt:lpstr>Celoškolní projekty</vt:lpstr>
      <vt:lpstr>Výbor Rady rodičů</vt:lpstr>
      <vt:lpstr>Školská rada</vt:lpstr>
      <vt:lpstr>Pravidla spolupráce s rodiči</vt:lpstr>
      <vt:lpstr>Nabídka zájmových aktivit</vt:lpstr>
      <vt:lpstr>GDPR</vt:lpstr>
      <vt:lpstr>Generální souhlas se zpracováním osobních údajů</vt:lpstr>
      <vt:lpstr>Změna účtů školy</vt:lpstr>
      <vt:lpstr>Školní jídelna </vt:lpstr>
      <vt:lpstr>Různé</vt:lpstr>
      <vt:lpstr>Informace třídního učitele</vt:lpstr>
      <vt:lpstr>Internetová klasifikace</vt:lpstr>
      <vt:lpstr>Používáme vlastní certifikát, který prohlížeč nezná  Pokračovat na web … </vt:lpstr>
      <vt:lpstr>Prezentace aplikace PowerPoint</vt:lpstr>
      <vt:lpstr>Mobilní aplikace</vt:lpstr>
      <vt:lpstr>Potvrzení souhlasu (GDPR) v systému Bakaláři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jsme zvolili tento způsob komunikace?</vt:lpstr>
      <vt:lpstr>Děkujeme za pozornost</vt:lpstr>
    </vt:vector>
  </TitlesOfParts>
  <Company>ZŠ O. Březiny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1.pomoc - nácvik dovedností v případě ohrožení života</dc:title>
  <dc:creator>lada</dc:creator>
  <cp:lastModifiedBy>Srbecký Robert, Mgr.</cp:lastModifiedBy>
  <cp:revision>428</cp:revision>
  <cp:lastPrinted>2012-06-07T07:08:04Z</cp:lastPrinted>
  <dcterms:created xsi:type="dcterms:W3CDTF">2005-11-30T06:23:53Z</dcterms:created>
  <dcterms:modified xsi:type="dcterms:W3CDTF">2018-09-06T12:38:08Z</dcterms:modified>
</cp:coreProperties>
</file>