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4"/>
  </p:notesMasterIdLst>
  <p:sldIdLst>
    <p:sldId id="288" r:id="rId2"/>
    <p:sldId id="290" r:id="rId3"/>
    <p:sldId id="292" r:id="rId4"/>
    <p:sldId id="313" r:id="rId5"/>
    <p:sldId id="295" r:id="rId6"/>
    <p:sldId id="308" r:id="rId7"/>
    <p:sldId id="314" r:id="rId8"/>
    <p:sldId id="299" r:id="rId9"/>
    <p:sldId id="309" r:id="rId10"/>
    <p:sldId id="300" r:id="rId11"/>
    <p:sldId id="315" r:id="rId12"/>
    <p:sldId id="302" r:id="rId13"/>
    <p:sldId id="303" r:id="rId14"/>
    <p:sldId id="275" r:id="rId15"/>
    <p:sldId id="277" r:id="rId16"/>
    <p:sldId id="306" r:id="rId17"/>
    <p:sldId id="304" r:id="rId18"/>
    <p:sldId id="276" r:id="rId19"/>
    <p:sldId id="278" r:id="rId20"/>
    <p:sldId id="310" r:id="rId21"/>
    <p:sldId id="311" r:id="rId22"/>
    <p:sldId id="30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9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cs-CZ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cs-CZ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cs-CZ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950FB764-F38D-4DD3-99F7-48F48743D7FA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4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FB764-F38D-4DD3-99F7-48F48743D7F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44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A2F0-E3E8-47AF-ADEF-356726CF0DE1}" type="slidenum">
              <a:rPr lang="cs-CZ"/>
              <a:pPr/>
              <a:t>15</a:t>
            </a:fld>
            <a:endParaRPr lang="cs-CZ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mezi rodiči lékař / zdravotník?</a:t>
            </a:r>
          </a:p>
        </p:txBody>
      </p:sp>
    </p:spTree>
    <p:extLst>
      <p:ext uri="{BB962C8B-B14F-4D97-AF65-F5344CB8AC3E}">
        <p14:creationId xmlns:p14="http://schemas.microsoft.com/office/powerpoint/2010/main" val="362217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D2CB-D2A5-418F-BD3B-9BD5BE042C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0553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13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7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9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26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55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87B5-50A4-4D55-8A98-6A16073B4FD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2269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7DD64-7A68-4D93-8071-D04249C0106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5968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57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D2FA-92A3-4326-80D0-A71D002A73C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5414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BA5E-46F8-4D8C-B1C9-BF56A1E578D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9754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204F-78B2-4C63-A34E-C4BE3142766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984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AFA-45A3-481C-BB55-D103B123B87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6776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8774-010E-4FF3-ADE4-D9C8E6C1802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766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C6A1-23D0-4B34-A4AC-0A1C44CD4B2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4364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3CBE-15EC-4F72-B8E0-70EE89A7CB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3191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65599F-4AFC-4A4A-9075-14CC988E3E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9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kcva.lisova@gmail.com" TargetMode="External"/><Relationship Id="rId2" Type="http://schemas.openxmlformats.org/officeDocument/2006/relationships/hyperlink" Target="http://www.cva-lisova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s://www.alza.cz/cestovni-adapter-solid-pro-pouziti-v-uk-bily-d23615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makingthings.rca.ac.uk/2015/?p=753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nay.sk/adaptery-a-iny-elektro-materia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ahodova.pavla@zsobreziny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1hM35ta_iAhVECewKHZF1CIwQjRx6BAgBEAU&amp;url=https://www.ft.com/content/25120d10-3e55-11e9-b896-fe36ec32aece&amp;psig=AOvVaw22-LSejHPT-oRt2WvcyWbo&amp;ust=15586242451216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m/url?sa=i&amp;source=images&amp;cd=&amp;ved=2ahUKEwjxytiUtq_iAhUwsKQKHUlZD0EQjRx6BAgBEAU&amp;url=https://www.localdatacompany.com/blog/topic/oxford-city-centre&amp;psig=AOvVaw3NiFDbLkY63bIyS1KLb4g7&amp;ust=1558624294842194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webbaviation.co.uk/gallery/v/sussex/batt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pinterest.com/explore/sea-life-centre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1066online.co.uk/gallery/aerial-phot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1760" y="2924944"/>
            <a:ext cx="4643039" cy="1646302"/>
          </a:xfrm>
        </p:spPr>
        <p:txBody>
          <a:bodyPr/>
          <a:lstStyle/>
          <a:p>
            <a:r>
              <a:rPr lang="cs-CZ" sz="4800" dirty="0" smtClean="0"/>
              <a:t>Studijně-poznávací zájezd do 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u="sng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763688" y="4941168"/>
            <a:ext cx="5616624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Mgr. Marta Lisová                                                                               </a:t>
            </a:r>
            <a:br>
              <a:rPr lang="cs-CZ" sz="1600" dirty="0">
                <a:solidFill>
                  <a:schemeClr val="tx1"/>
                </a:solidFill>
                <a:latin typeface="+mj-lt"/>
              </a:rPr>
            </a:b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Cestovní 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kancelář a Cestovní vzdělávací agentura </a:t>
            </a:r>
            <a:br>
              <a:rPr lang="cs-CZ" sz="1600" dirty="0">
                <a:solidFill>
                  <a:schemeClr val="tx1"/>
                </a:solidFill>
                <a:latin typeface="+mj-lt"/>
              </a:rPr>
            </a:b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Kancelář: U Rendlíku /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Strachovská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1902, 393 01 Pelhřimov</a:t>
            </a:r>
            <a:br>
              <a:rPr lang="cs-CZ" sz="1600" dirty="0">
                <a:solidFill>
                  <a:schemeClr val="tx1"/>
                </a:solidFill>
                <a:latin typeface="+mj-lt"/>
              </a:rPr>
            </a:br>
            <a:r>
              <a:rPr lang="cs-CZ" sz="1600" dirty="0">
                <a:solidFill>
                  <a:schemeClr val="tx1"/>
                </a:solidFill>
                <a:latin typeface="+mj-lt"/>
              </a:rPr>
              <a:t>Tel./fax: </a:t>
            </a: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565 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327 </a:t>
            </a: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405, 565 321 167, mobil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: 606 627 410</a:t>
            </a:r>
            <a:br>
              <a:rPr lang="cs-CZ" sz="1600" dirty="0">
                <a:solidFill>
                  <a:schemeClr val="tx1"/>
                </a:solidFill>
                <a:latin typeface="+mj-lt"/>
              </a:rPr>
            </a:b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+mj-lt"/>
                <a:hlinkClick r:id="rId2"/>
              </a:rPr>
              <a:t>www.</a:t>
            </a:r>
            <a:r>
              <a:rPr lang="cs-CZ" sz="1600" dirty="0" err="1" smtClean="0">
                <a:solidFill>
                  <a:schemeClr val="tx1"/>
                </a:solidFill>
                <a:latin typeface="+mj-lt"/>
                <a:hlinkClick r:id="rId2"/>
              </a:rPr>
              <a:t>cva</a:t>
            </a:r>
            <a:r>
              <a:rPr lang="cs-CZ" sz="1600" dirty="0" smtClean="0">
                <a:solidFill>
                  <a:schemeClr val="tx1"/>
                </a:solidFill>
                <a:latin typeface="+mj-lt"/>
                <a:hlinkClick r:id="rId2"/>
              </a:rPr>
              <a:t>-</a:t>
            </a:r>
            <a:r>
              <a:rPr lang="cs-CZ" sz="1600" dirty="0" err="1" smtClean="0">
                <a:solidFill>
                  <a:schemeClr val="tx1"/>
                </a:solidFill>
                <a:latin typeface="+mj-lt"/>
                <a:hlinkClick r:id="rId2"/>
              </a:rPr>
              <a:t>lisova.cz</a:t>
            </a: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    e-mail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cs-CZ" sz="1600" dirty="0" err="1" smtClean="0">
                <a:solidFill>
                  <a:schemeClr val="tx1"/>
                </a:solidFill>
                <a:latin typeface="+mj-lt"/>
                <a:hlinkClick r:id="rId3"/>
              </a:rPr>
              <a:t>ckcva.lisova</a:t>
            </a:r>
            <a:r>
              <a:rPr lang="cs-CZ" sz="1600" dirty="0" smtClean="0">
                <a:solidFill>
                  <a:schemeClr val="tx1"/>
                </a:solidFill>
                <a:latin typeface="+mj-lt"/>
                <a:hlinkClick r:id="rId3"/>
              </a:rPr>
              <a:t>@</a:t>
            </a:r>
            <a:r>
              <a:rPr lang="cs-CZ" sz="1600" dirty="0" err="1" smtClean="0">
                <a:solidFill>
                  <a:schemeClr val="tx1"/>
                </a:solidFill>
                <a:latin typeface="+mj-lt"/>
                <a:hlinkClick r:id="rId3"/>
              </a:rPr>
              <a:t>gmail.com</a:t>
            </a:r>
            <a:endParaRPr lang="cs-CZ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2873896" cy="28738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47864" y="321297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3300"/>
                </a:solidFill>
                <a:effectLst/>
                <a:latin typeface="+mj-lt"/>
              </a:rPr>
              <a:t>Anglie</a:t>
            </a:r>
            <a:br>
              <a:rPr lang="cs-CZ" dirty="0" smtClean="0">
                <a:solidFill>
                  <a:srgbClr val="FF3300"/>
                </a:solidFill>
                <a:effectLst/>
                <a:latin typeface="+mj-lt"/>
              </a:rPr>
            </a:br>
            <a:r>
              <a:rPr lang="cs-CZ" u="sng" dirty="0" smtClean="0">
                <a:solidFill>
                  <a:srgbClr val="FF3300"/>
                </a:solidFill>
                <a:effectLst/>
                <a:latin typeface="+mj-lt"/>
              </a:rPr>
              <a:t>9. – 15. 6. 2019</a:t>
            </a:r>
            <a:endParaRPr lang="cs-CZ" dirty="0">
              <a:solidFill>
                <a:srgbClr val="FF33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01509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Ubytování v hostitelských rodinách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916832"/>
            <a:ext cx="6347714" cy="4124531"/>
          </a:xfrm>
        </p:spPr>
        <p:txBody>
          <a:bodyPr/>
          <a:lstStyle/>
          <a:p>
            <a:r>
              <a:rPr lang="cs-CZ" dirty="0" smtClean="0"/>
              <a:t>Organizuje anglická strana dle dispozic</a:t>
            </a:r>
          </a:p>
          <a:p>
            <a:r>
              <a:rPr lang="cs-CZ" dirty="0" smtClean="0"/>
              <a:t>Snídaně, večeře</a:t>
            </a:r>
          </a:p>
          <a:p>
            <a:r>
              <a:rPr lang="cs-CZ" dirty="0" smtClean="0"/>
              <a:t>Balíčkový oběd</a:t>
            </a:r>
          </a:p>
        </p:txBody>
      </p:sp>
      <p:pic>
        <p:nvPicPr>
          <p:cNvPr id="4" name="Picture 5" descr="img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53" y="3501008"/>
            <a:ext cx="3419475" cy="2563812"/>
          </a:xfrm>
          <a:prstGeom prst="rect">
            <a:avLst/>
          </a:prstGeom>
          <a:noFill/>
        </p:spPr>
      </p:pic>
      <p:pic>
        <p:nvPicPr>
          <p:cNvPr id="5" name="Picture 13" descr="img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357586" cy="2590800"/>
          </a:xfrm>
          <a:prstGeom prst="rect">
            <a:avLst/>
          </a:prstGeom>
          <a:noFill/>
        </p:spPr>
      </p:pic>
      <p:pic>
        <p:nvPicPr>
          <p:cNvPr id="6" name="Picture 9" descr="img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384550" cy="253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5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6347713" cy="1320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>
                <a:solidFill>
                  <a:srgbClr val="000000"/>
                </a:solidFill>
              </a:rPr>
              <a:t> Pokud zvolíte jako dárek alkohol, prosíme o </a:t>
            </a:r>
            <a:r>
              <a:rPr lang="cs-CZ" sz="2400" b="1" dirty="0" smtClean="0">
                <a:solidFill>
                  <a:srgbClr val="FF0000"/>
                </a:solidFill>
              </a:rPr>
              <a:t>písemný souhlas rodičů s převozem alkoholu jako dárku v množství </a:t>
            </a:r>
            <a:r>
              <a:rPr lang="cs-CZ" sz="2400" b="1" dirty="0" err="1" smtClean="0">
                <a:solidFill>
                  <a:srgbClr val="FF0000"/>
                </a:solidFill>
              </a:rPr>
              <a:t>xxx</a:t>
            </a: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(bude vybráno při odjezdu)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070">
            <a:off x="770979" y="3881213"/>
            <a:ext cx="3651737" cy="204497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2215728" cy="29502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642492" cy="32849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7544" y="62068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92D050"/>
                </a:solidFill>
                <a:effectLst/>
                <a:latin typeface="+mj-lt"/>
              </a:rPr>
              <a:t>Dárek pro hostitelskou  rodinu</a:t>
            </a:r>
            <a:endParaRPr lang="cs-CZ" sz="3200" dirty="0">
              <a:solidFill>
                <a:srgbClr val="92D05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9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Kapesné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3528742"/>
            <a:ext cx="7058746" cy="2708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Osobní </a:t>
            </a:r>
            <a:r>
              <a:rPr lang="cs-CZ" dirty="0"/>
              <a:t>výdaje a určitou finanční </a:t>
            </a:r>
            <a:r>
              <a:rPr lang="cs-CZ" dirty="0" smtClean="0"/>
              <a:t>rezervu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platné mince a bankovky (1, 5, 10 GBP) viz web školy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Ve VB není možné platit Eury!!!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Cca </a:t>
            </a:r>
            <a:r>
              <a:rPr lang="cs-CZ" dirty="0"/>
              <a:t>€5 </a:t>
            </a:r>
            <a:r>
              <a:rPr lang="cs-CZ" dirty="0" smtClean="0"/>
              <a:t>v drobných (na </a:t>
            </a:r>
            <a:r>
              <a:rPr lang="cs-CZ" dirty="0"/>
              <a:t>toalety v Německu, Belgii, Francii)</a:t>
            </a:r>
          </a:p>
          <a:p>
            <a:pPr>
              <a:lnSpc>
                <a:spcPct val="150000"/>
              </a:lnSpc>
            </a:pPr>
            <a:r>
              <a:rPr lang="cs-CZ" dirty="0"/>
              <a:t>CZK – budeme zastavovat na benzínkách před hranicemi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20496" t="17353" r="21653" b="6765"/>
          <a:stretch>
            <a:fillRect/>
          </a:stretch>
        </p:blipFill>
        <p:spPr bwMode="auto">
          <a:xfrm>
            <a:off x="2462386" y="188640"/>
            <a:ext cx="498993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inhuabags.com/userfiles/200961217321673370.jpg"/>
          <p:cNvPicPr>
            <a:picLocks noChangeAspect="1" noChangeArrowheads="1"/>
          </p:cNvPicPr>
          <p:nvPr/>
        </p:nvPicPr>
        <p:blipFill>
          <a:blip r:embed="rId2" cstate="print"/>
          <a:srcRect l="3500" t="3495"/>
          <a:stretch>
            <a:fillRect/>
          </a:stretch>
        </p:blipFill>
        <p:spPr bwMode="auto">
          <a:xfrm>
            <a:off x="6588224" y="4293096"/>
            <a:ext cx="2232248" cy="22353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Zavazadla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6696744" cy="4456837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 </a:t>
            </a:r>
            <a:r>
              <a:rPr lang="cs-CZ" b="1" dirty="0">
                <a:solidFill>
                  <a:srgbClr val="FF0000"/>
                </a:solidFill>
              </a:rPr>
              <a:t>autobusu s sebou – osobní </a:t>
            </a:r>
            <a:r>
              <a:rPr lang="cs-CZ" b="1" dirty="0" smtClean="0">
                <a:solidFill>
                  <a:srgbClr val="FF0000"/>
                </a:solidFill>
              </a:rPr>
              <a:t>doklady </a:t>
            </a:r>
            <a:r>
              <a:rPr lang="cs-CZ" dirty="0" smtClean="0"/>
              <a:t>(</a:t>
            </a:r>
            <a:r>
              <a:rPr lang="cs-CZ" dirty="0"/>
              <a:t>nesmí být v zavazadlovém </a:t>
            </a:r>
            <a:r>
              <a:rPr lang="cs-CZ" dirty="0" smtClean="0"/>
              <a:t>prostoru), </a:t>
            </a:r>
            <a:r>
              <a:rPr lang="cs-CZ" dirty="0"/>
              <a:t>peníze, psací potřeby, hygienické potřeby (léky), jídlo na cestu </a:t>
            </a:r>
            <a:r>
              <a:rPr lang="cs-CZ" dirty="0" smtClean="0"/>
              <a:t>(stravování v </a:t>
            </a:r>
            <a:r>
              <a:rPr lang="cs-CZ" dirty="0"/>
              <a:t>rodinách až 2. den </a:t>
            </a:r>
            <a:r>
              <a:rPr lang="cs-CZ" dirty="0" smtClean="0"/>
              <a:t>večer), </a:t>
            </a:r>
            <a:r>
              <a:rPr lang="cs-CZ" dirty="0"/>
              <a:t>vhodné </a:t>
            </a:r>
            <a:r>
              <a:rPr lang="cs-CZ" dirty="0" smtClean="0"/>
              <a:t>oblečení, deštník / pláštěnka</a:t>
            </a:r>
            <a:endParaRPr lang="cs-CZ" dirty="0"/>
          </a:p>
          <a:p>
            <a:r>
              <a:rPr lang="cs-CZ" dirty="0" smtClean="0"/>
              <a:t>Do </a:t>
            </a:r>
            <a:r>
              <a:rPr lang="cs-CZ" dirty="0"/>
              <a:t>úložného prostoru autobusu (během cesty se zavazadla nebudou vyndávat, </a:t>
            </a:r>
            <a:r>
              <a:rPr lang="cs-CZ" dirty="0" smtClean="0"/>
              <a:t>vyložení proběhne  </a:t>
            </a:r>
            <a:r>
              <a:rPr lang="cs-CZ" dirty="0"/>
              <a:t>až při setkání s hostitelskými rodinami)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Při vykládání zavazadel je nutné si zkontrolovat, že odcházím se svým zavazadlem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1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7821"/>
            <a:ext cx="4691063" cy="1096963"/>
          </a:xfrm>
        </p:spPr>
        <p:txBody>
          <a:bodyPr/>
          <a:lstStyle/>
          <a:p>
            <a:r>
              <a:rPr lang="cs-CZ" b="0" dirty="0"/>
              <a:t>Stále při </a:t>
            </a:r>
            <a:r>
              <a:rPr lang="cs-CZ" b="0" dirty="0" smtClean="0"/>
              <a:t>sobě</a:t>
            </a:r>
            <a:endParaRPr lang="cs-CZ" b="0" dirty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908720"/>
            <a:ext cx="8643998" cy="55007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endParaRPr lang="cs-CZ" sz="2800" dirty="0">
              <a:latin typeface="+mj-lt"/>
            </a:endParaRPr>
          </a:p>
          <a:p>
            <a:pPr marL="269875" lvl="1" indent="-269875">
              <a:lnSpc>
                <a:spcPct val="170000"/>
              </a:lnSpc>
            </a:pPr>
            <a:r>
              <a:rPr lang="cs-CZ" sz="3200" dirty="0">
                <a:latin typeface="+mj-lt"/>
                <a:cs typeface="Calibri" pitchFamily="34" charset="0"/>
              </a:rPr>
              <a:t>C</a:t>
            </a:r>
            <a:r>
              <a:rPr lang="cs-CZ" sz="3200" dirty="0" smtClean="0">
                <a:latin typeface="+mj-lt"/>
                <a:cs typeface="Calibri" pitchFamily="34" charset="0"/>
              </a:rPr>
              <a:t>estovní </a:t>
            </a:r>
            <a:r>
              <a:rPr lang="cs-CZ" sz="3200" dirty="0">
                <a:latin typeface="+mj-lt"/>
                <a:cs typeface="Calibri" pitchFamily="34" charset="0"/>
              </a:rPr>
              <a:t>doklad </a:t>
            </a:r>
            <a:r>
              <a:rPr lang="cs-CZ" sz="3200" dirty="0">
                <a:solidFill>
                  <a:srgbClr val="FF3300"/>
                </a:solidFill>
                <a:latin typeface="+mj-lt"/>
                <a:cs typeface="Calibri" pitchFamily="34" charset="0"/>
              </a:rPr>
              <a:t>(ofocenou kopii </a:t>
            </a:r>
            <a:r>
              <a:rPr lang="cs-CZ" sz="3200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odevzdat při </a:t>
            </a:r>
            <a:r>
              <a:rPr lang="cs-CZ" sz="3200" dirty="0">
                <a:solidFill>
                  <a:srgbClr val="FF3300"/>
                </a:solidFill>
                <a:latin typeface="+mj-lt"/>
                <a:cs typeface="Calibri" pitchFamily="34" charset="0"/>
              </a:rPr>
              <a:t>nástupu do autobusu</a:t>
            </a:r>
            <a:r>
              <a:rPr lang="cs-CZ" sz="3200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!) </a:t>
            </a:r>
            <a:r>
              <a:rPr lang="cs-CZ" sz="32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– platnost min. po dobu pobytu</a:t>
            </a:r>
          </a:p>
          <a:p>
            <a:pPr marL="269875" lvl="1" indent="-269875">
              <a:lnSpc>
                <a:spcPct val="170000"/>
              </a:lnSpc>
            </a:pPr>
            <a:r>
              <a:rPr lang="cs-CZ" sz="3200" dirty="0" smtClean="0">
                <a:latin typeface="+mj-lt"/>
                <a:cs typeface="Calibri" pitchFamily="34" charset="0"/>
              </a:rPr>
              <a:t>Průkazku zdravotní pojišťovny </a:t>
            </a:r>
            <a:r>
              <a:rPr lang="cs-CZ" sz="3200" dirty="0" smtClean="0">
                <a:solidFill>
                  <a:srgbClr val="FF3300"/>
                </a:solidFill>
                <a:cs typeface="Calibri" pitchFamily="34" charset="0"/>
              </a:rPr>
              <a:t>(ofocenou kopii odevzdat při nástupu do autobusu!)</a:t>
            </a:r>
            <a:endParaRPr lang="cs-CZ" sz="3200" dirty="0">
              <a:latin typeface="+mj-lt"/>
              <a:cs typeface="Calibri" pitchFamily="34" charset="0"/>
            </a:endParaRPr>
          </a:p>
          <a:p>
            <a:pPr marL="269875" lvl="1" indent="-269875">
              <a:lnSpc>
                <a:spcPct val="170000"/>
              </a:lnSpc>
            </a:pPr>
            <a:r>
              <a:rPr lang="cs-CZ" sz="3200" dirty="0">
                <a:latin typeface="+mj-lt"/>
                <a:cs typeface="Calibri" pitchFamily="34" charset="0"/>
              </a:rPr>
              <a:t>P</a:t>
            </a:r>
            <a:r>
              <a:rPr lang="cs-CZ" sz="3200" dirty="0" smtClean="0">
                <a:latin typeface="+mj-lt"/>
                <a:cs typeface="Calibri" pitchFamily="34" charset="0"/>
              </a:rPr>
              <a:t>růkazku </a:t>
            </a:r>
            <a:r>
              <a:rPr lang="cs-CZ" sz="3200" dirty="0">
                <a:latin typeface="+mj-lt"/>
                <a:cs typeface="Calibri" pitchFamily="34" charset="0"/>
              </a:rPr>
              <a:t>cestovního pojištění </a:t>
            </a:r>
            <a:r>
              <a:rPr lang="cs-CZ" sz="3200" i="1" dirty="0">
                <a:latin typeface="+mj-lt"/>
                <a:cs typeface="Calibri" pitchFamily="34" charset="0"/>
              </a:rPr>
              <a:t>(dostanou při nástupu do busu)</a:t>
            </a:r>
          </a:p>
          <a:p>
            <a:pPr marL="269875" lvl="1" indent="-269875">
              <a:lnSpc>
                <a:spcPct val="170000"/>
              </a:lnSpc>
            </a:pPr>
            <a:r>
              <a:rPr lang="cs-CZ" sz="3200" dirty="0">
                <a:latin typeface="+mj-lt"/>
                <a:cs typeface="Calibri" pitchFamily="34" charset="0"/>
              </a:rPr>
              <a:t>A</a:t>
            </a:r>
            <a:r>
              <a:rPr lang="cs-CZ" sz="3200" dirty="0" smtClean="0">
                <a:latin typeface="+mj-lt"/>
                <a:cs typeface="Calibri" pitchFamily="34" charset="0"/>
              </a:rPr>
              <a:t>dresu </a:t>
            </a:r>
            <a:r>
              <a:rPr lang="cs-CZ" sz="3200" dirty="0">
                <a:latin typeface="+mj-lt"/>
                <a:cs typeface="Calibri" pitchFamily="34" charset="0"/>
              </a:rPr>
              <a:t>a telefonní číslo na ubytování</a:t>
            </a:r>
          </a:p>
          <a:p>
            <a:pPr marL="269875" lvl="1" indent="-269875">
              <a:lnSpc>
                <a:spcPct val="170000"/>
              </a:lnSpc>
            </a:pPr>
            <a:r>
              <a:rPr lang="cs-CZ" sz="3200" dirty="0">
                <a:latin typeface="+mj-lt"/>
                <a:cs typeface="Calibri" pitchFamily="34" charset="0"/>
              </a:rPr>
              <a:t>Č</a:t>
            </a:r>
            <a:r>
              <a:rPr lang="cs-CZ" sz="3200" dirty="0" smtClean="0">
                <a:latin typeface="+mj-lt"/>
                <a:cs typeface="Calibri" pitchFamily="34" charset="0"/>
              </a:rPr>
              <a:t>íslo </a:t>
            </a:r>
            <a:r>
              <a:rPr lang="cs-CZ" sz="3200" dirty="0">
                <a:latin typeface="+mj-lt"/>
                <a:cs typeface="Calibri" pitchFamily="34" charset="0"/>
              </a:rPr>
              <a:t>mobilního telefonu pedagogického dozoru, popř. průvodce</a:t>
            </a:r>
          </a:p>
          <a:p>
            <a:pPr marL="269875" lvl="1" indent="-269875">
              <a:lnSpc>
                <a:spcPct val="170000"/>
              </a:lnSpc>
            </a:pPr>
            <a:r>
              <a:rPr lang="cs-CZ" sz="3200" dirty="0">
                <a:latin typeface="+mj-lt"/>
                <a:cs typeface="Calibri" pitchFamily="34" charset="0"/>
              </a:rPr>
              <a:t>Č</a:t>
            </a:r>
            <a:r>
              <a:rPr lang="cs-CZ" sz="3200" dirty="0" smtClean="0">
                <a:latin typeface="+mj-lt"/>
                <a:cs typeface="Calibri" pitchFamily="34" charset="0"/>
              </a:rPr>
              <a:t>íslo </a:t>
            </a:r>
            <a:r>
              <a:rPr lang="cs-CZ" sz="3200" dirty="0">
                <a:latin typeface="+mj-lt"/>
                <a:cs typeface="Calibri" pitchFamily="34" charset="0"/>
              </a:rPr>
              <a:t>mobilního telefonu dvou dalších účastníků zájezdu </a:t>
            </a:r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Oblečení a </a:t>
            </a:r>
            <a:r>
              <a:rPr lang="cs-CZ" b="0" dirty="0" smtClean="0"/>
              <a:t>jídlo...</a:t>
            </a:r>
            <a:endParaRPr lang="cs-CZ" b="0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596" y="1285860"/>
            <a:ext cx="8377237" cy="53006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cs-CZ" sz="1600" dirty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Cesta – dostatek </a:t>
            </a:r>
            <a:r>
              <a:rPr lang="cs-CZ" sz="2400" dirty="0">
                <a:latin typeface="+mj-lt"/>
                <a:cs typeface="Calibri" pitchFamily="34" charset="0"/>
              </a:rPr>
              <a:t>jídla a nápojů na </a:t>
            </a:r>
            <a:r>
              <a:rPr lang="cs-CZ" sz="2400" dirty="0" smtClean="0">
                <a:latin typeface="+mj-lt"/>
                <a:cs typeface="Calibri" pitchFamily="34" charset="0"/>
              </a:rPr>
              <a:t>1. a  2. den</a:t>
            </a:r>
            <a:endParaRPr lang="cs-CZ" sz="2400" dirty="0"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>
                <a:latin typeface="+mj-lt"/>
                <a:cs typeface="Calibri" pitchFamily="34" charset="0"/>
              </a:rPr>
              <a:t>D</a:t>
            </a:r>
            <a:r>
              <a:rPr lang="cs-CZ" sz="2400" dirty="0" smtClean="0">
                <a:latin typeface="+mj-lt"/>
                <a:cs typeface="Calibri" pitchFamily="34" charset="0"/>
              </a:rPr>
              <a:t>o </a:t>
            </a:r>
            <a:r>
              <a:rPr lang="cs-CZ" sz="2400" dirty="0">
                <a:latin typeface="+mj-lt"/>
                <a:cs typeface="Calibri" pitchFamily="34" charset="0"/>
              </a:rPr>
              <a:t>autobusu polštářek a </a:t>
            </a:r>
            <a:r>
              <a:rPr lang="cs-CZ" sz="2400" dirty="0" smtClean="0">
                <a:latin typeface="+mj-lt"/>
                <a:cs typeface="Calibri" pitchFamily="34" charset="0"/>
              </a:rPr>
              <a:t>deku</a:t>
            </a:r>
            <a:endParaRPr lang="cs-CZ" sz="2400" dirty="0"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>
                <a:latin typeface="+mj-lt"/>
                <a:cs typeface="Calibri" pitchFamily="34" charset="0"/>
              </a:rPr>
              <a:t>2 páry pevných bot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Nepromokavá bunda/deštník/pláštěnka</a:t>
            </a:r>
            <a:endParaRPr lang="cs-CZ" sz="2400" dirty="0">
              <a:solidFill>
                <a:srgbClr val="FF3300"/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>
                <a:latin typeface="+mj-lt"/>
                <a:cs typeface="Calibri" pitchFamily="34" charset="0"/>
              </a:rPr>
              <a:t>L</a:t>
            </a:r>
            <a:r>
              <a:rPr lang="cs-CZ" sz="2400" dirty="0" smtClean="0">
                <a:latin typeface="+mj-lt"/>
                <a:cs typeface="Calibri" pitchFamily="34" charset="0"/>
              </a:rPr>
              <a:t>edvinka </a:t>
            </a:r>
            <a:r>
              <a:rPr lang="cs-CZ" sz="2400" dirty="0">
                <a:latin typeface="+mj-lt"/>
                <a:cs typeface="Calibri" pitchFamily="34" charset="0"/>
              </a:rPr>
              <a:t>nebo taštička na krk na peníze a </a:t>
            </a:r>
            <a:r>
              <a:rPr lang="cs-CZ" sz="2400" dirty="0" smtClean="0">
                <a:latin typeface="+mj-lt"/>
                <a:cs typeface="Calibri" pitchFamily="34" charset="0"/>
              </a:rPr>
              <a:t>doklady</a:t>
            </a:r>
            <a:endParaRPr lang="cs-CZ" sz="2400" dirty="0"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Povlečení NE, ručník ANO</a:t>
            </a:r>
            <a:endParaRPr lang="cs-CZ" sz="2400" dirty="0"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>
                <a:latin typeface="+mj-lt"/>
                <a:cs typeface="Calibri" pitchFamily="34" charset="0"/>
              </a:rPr>
              <a:t>Z</a:t>
            </a:r>
            <a:r>
              <a:rPr lang="cs-CZ" sz="2400" dirty="0" smtClean="0">
                <a:latin typeface="+mj-lt"/>
                <a:cs typeface="Calibri" pitchFamily="34" charset="0"/>
              </a:rPr>
              <a:t>ákladní léky na alergie </a:t>
            </a:r>
            <a:r>
              <a:rPr lang="cs-CZ" sz="2400" dirty="0">
                <a:latin typeface="+mj-lt"/>
                <a:cs typeface="Calibri" pitchFamily="34" charset="0"/>
              </a:rPr>
              <a:t>(vybavenou lékárničku povezeme s sebou)</a:t>
            </a:r>
          </a:p>
          <a:p>
            <a:pPr>
              <a:lnSpc>
                <a:spcPct val="160000"/>
              </a:lnSpc>
            </a:pPr>
            <a:r>
              <a:rPr lang="cs-CZ" sz="2400" dirty="0">
                <a:latin typeface="+mj-lt"/>
                <a:cs typeface="Calibri" pitchFamily="34" charset="0"/>
              </a:rPr>
              <a:t>S</a:t>
            </a:r>
            <a:r>
              <a:rPr lang="cs-CZ" sz="2400" dirty="0" smtClean="0">
                <a:latin typeface="+mj-lt"/>
                <a:cs typeface="Calibri" pitchFamily="34" charset="0"/>
              </a:rPr>
              <a:t>lovník</a:t>
            </a:r>
            <a:r>
              <a:rPr lang="cs-CZ" sz="2400" dirty="0">
                <a:latin typeface="+mj-lt"/>
                <a:cs typeface="Calibri" pitchFamily="34" charset="0"/>
              </a:rPr>
              <a:t>, psací potřeby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6347713" cy="13208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Adaptér!!!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Výsledek obrázku pro adaptér angl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2880320" cy="2880321"/>
          </a:xfrm>
          <a:prstGeom prst="rect">
            <a:avLst/>
          </a:prstGeom>
          <a:noFill/>
        </p:spPr>
      </p:pic>
      <p:pic>
        <p:nvPicPr>
          <p:cNvPr id="7174" name="Picture 6" descr="Výsledek obrázku pro adaptér angli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01008"/>
            <a:ext cx="3343105" cy="2880320"/>
          </a:xfrm>
          <a:prstGeom prst="rect">
            <a:avLst/>
          </a:prstGeom>
          <a:noFill/>
        </p:spPr>
      </p:pic>
      <p:pic>
        <p:nvPicPr>
          <p:cNvPr id="7176" name="Picture 8" descr="Výsledek obrázku pro socket britai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76672"/>
            <a:ext cx="3903973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0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412776"/>
            <a:ext cx="6986737" cy="5184576"/>
          </a:xfrm>
        </p:spPr>
        <p:txBody>
          <a:bodyPr>
            <a:normAutofit fontScale="85000" lnSpcReduction="10000"/>
          </a:bodyPr>
          <a:lstStyle/>
          <a:p>
            <a:r>
              <a:rPr lang="cs-CZ" sz="1900" b="1" dirty="0" smtClean="0"/>
              <a:t>Pedagogický dozor: Pavla Jahodová, Jan Findejs, Ondřej Pospíšil, Andrea Kubišová</a:t>
            </a:r>
          </a:p>
          <a:p>
            <a:pPr>
              <a:lnSpc>
                <a:spcPct val="150000"/>
              </a:lnSpc>
            </a:pPr>
            <a:r>
              <a:rPr lang="cs-CZ" sz="1900" dirty="0"/>
              <a:t>Nestát v uličce, neklekat/nestoupat na sedačky, nesedat na opěrky, přiměřená hlasitost při konverzaci, noční klid, nerušit výklad průvodce. </a:t>
            </a:r>
            <a:r>
              <a:rPr lang="cs-CZ" sz="1900" dirty="0" smtClean="0"/>
              <a:t>Bezpečností pásy zapnuté po </a:t>
            </a:r>
            <a:r>
              <a:rPr lang="cs-CZ" sz="1900" dirty="0"/>
              <a:t>celou dobu jízdy.</a:t>
            </a:r>
          </a:p>
          <a:p>
            <a:pPr>
              <a:lnSpc>
                <a:spcPct val="150000"/>
              </a:lnSpc>
            </a:pPr>
            <a:r>
              <a:rPr lang="cs-CZ" sz="1900" dirty="0"/>
              <a:t>Udržovat pořádek v autobuse (</a:t>
            </a:r>
            <a:r>
              <a:rPr lang="cs-CZ" sz="1900" dirty="0" smtClean="0"/>
              <a:t>odpadky odkládají žáci do sáčků</a:t>
            </a:r>
            <a:r>
              <a:rPr lang="cs-CZ" sz="1900" dirty="0"/>
              <a:t>, které při zastávce odhodí do odpadkového </a:t>
            </a:r>
            <a:r>
              <a:rPr lang="cs-CZ" sz="1900" dirty="0" smtClean="0"/>
              <a:t>koše).</a:t>
            </a:r>
            <a:endParaRPr lang="cs-CZ" sz="1900" dirty="0"/>
          </a:p>
          <a:p>
            <a:pPr>
              <a:lnSpc>
                <a:spcPct val="150000"/>
              </a:lnSpc>
            </a:pPr>
            <a:r>
              <a:rPr lang="cs-CZ" sz="1900" dirty="0"/>
              <a:t>Přestávky po 3-4 hodinách - osobní hygiena a občerstvení (teplé nápoje mimo </a:t>
            </a:r>
            <a:r>
              <a:rPr lang="cs-CZ" sz="1900" dirty="0" smtClean="0"/>
              <a:t>autobus, toaleta </a:t>
            </a:r>
            <a:r>
              <a:rPr lang="cs-CZ" sz="1900" dirty="0"/>
              <a:t>v autobuse jen v akutních </a:t>
            </a:r>
            <a:r>
              <a:rPr lang="cs-CZ" sz="1900" dirty="0" smtClean="0"/>
              <a:t>případech)</a:t>
            </a:r>
            <a:endParaRPr lang="cs-CZ" sz="1900" dirty="0"/>
          </a:p>
          <a:p>
            <a:pPr>
              <a:lnSpc>
                <a:spcPct val="150000"/>
              </a:lnSpc>
            </a:pPr>
            <a:r>
              <a:rPr lang="cs-CZ" sz="1900" b="1" dirty="0">
                <a:solidFill>
                  <a:srgbClr val="FF0000"/>
                </a:solidFill>
              </a:rPr>
              <a:t>Uposlechnout všechny pokyny průvodce</a:t>
            </a:r>
            <a:r>
              <a:rPr lang="cs-CZ" sz="1900" dirty="0"/>
              <a:t>! V případě nevhodného chování – nedodržování nočního klidu, nadměrná hlučnost, aj. – průvodce, popř. řidič jsou oprávněni učinit taková opatření, aby tomuto chování zabránili.</a:t>
            </a:r>
          </a:p>
          <a:p>
            <a:endParaRPr lang="cs-CZ" dirty="0"/>
          </a:p>
        </p:txBody>
      </p:sp>
      <p:pic>
        <p:nvPicPr>
          <p:cNvPr id="4" name="Picture 2" descr="http://dclips.fundraw.com/pngmax/drunken_duck_bus.png"/>
          <p:cNvPicPr>
            <a:picLocks noChangeAspect="1" noChangeArrowheads="1"/>
          </p:cNvPicPr>
          <p:nvPr/>
        </p:nvPicPr>
        <p:blipFill>
          <a:blip r:embed="rId2" cstate="print"/>
          <a:srcRect b="20225"/>
          <a:stretch>
            <a:fillRect/>
          </a:stretch>
        </p:blipFill>
        <p:spPr bwMode="auto">
          <a:xfrm>
            <a:off x="6804248" y="188640"/>
            <a:ext cx="1857388" cy="112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384526"/>
            <a:ext cx="8786842" cy="65008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Není dovoleno</a:t>
            </a:r>
            <a:r>
              <a:rPr lang="cs-CZ" sz="2400" dirty="0">
                <a:latin typeface="+mj-lt"/>
                <a:cs typeface="Calibri" pitchFamily="34" charset="0"/>
              </a:rPr>
              <a:t> u sebe nosit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nože, nůžky</a:t>
            </a:r>
            <a:r>
              <a:rPr lang="cs-CZ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, kovový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pilník !!!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cs typeface="Calibri" pitchFamily="34" charset="0"/>
              </a:rPr>
              <a:t>Neodkládat batoh – hlídat si svoje věci</a:t>
            </a:r>
            <a:endParaRPr lang="cs-CZ" sz="2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dirty="0">
                <a:latin typeface="+mj-lt"/>
                <a:cs typeface="Calibri" pitchFamily="34" charset="0"/>
              </a:rPr>
              <a:t>Při společné prohlídce a při případném rozchodu dodržovat </a:t>
            </a:r>
            <a:r>
              <a:rPr lang="cs-CZ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čas a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místo</a:t>
            </a:r>
            <a:endParaRPr lang="cs-CZ" sz="2400" dirty="0" smtClean="0"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b="1" dirty="0" smtClean="0">
                <a:solidFill>
                  <a:srgbClr val="FF0000"/>
                </a:solidFill>
                <a:cs typeface="Calibri" pitchFamily="34" charset="0"/>
              </a:rPr>
              <a:t>Chodit minimálně po dvou!!!</a:t>
            </a:r>
          </a:p>
          <a:p>
            <a:pPr>
              <a:lnSpc>
                <a:spcPct val="160000"/>
              </a:lnSpc>
            </a:pPr>
            <a:r>
              <a:rPr lang="cs-CZ" sz="2400" b="1" u="sng" dirty="0" smtClean="0">
                <a:latin typeface="+mj-lt"/>
                <a:cs typeface="Calibri" pitchFamily="34" charset="0"/>
              </a:rPr>
              <a:t>Zdvořilé a slušné chování 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Na </a:t>
            </a:r>
            <a:r>
              <a:rPr lang="cs-CZ" sz="2400" dirty="0">
                <a:latin typeface="+mj-lt"/>
                <a:cs typeface="Calibri" pitchFamily="34" charset="0"/>
              </a:rPr>
              <a:t>ubytování </a:t>
            </a:r>
            <a:r>
              <a:rPr lang="cs-CZ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nemohou žáci rodiny opouštět </a:t>
            </a:r>
            <a:r>
              <a:rPr lang="cs-CZ" sz="2400" dirty="0">
                <a:latin typeface="+mj-lt"/>
                <a:cs typeface="Calibri" pitchFamily="34" charset="0"/>
              </a:rPr>
              <a:t>– anglické rodiny za děti </a:t>
            </a:r>
            <a:r>
              <a:rPr lang="cs-CZ" sz="2400" dirty="0" smtClean="0">
                <a:latin typeface="+mj-lt"/>
                <a:cs typeface="Calibri" pitchFamily="34" charset="0"/>
              </a:rPr>
              <a:t>zodpovídají</a:t>
            </a:r>
            <a:r>
              <a:rPr lang="cs-CZ" sz="2400" dirty="0">
                <a:latin typeface="+mj-lt"/>
                <a:cs typeface="Calibri" pitchFamily="34" charset="0"/>
              </a:rPr>
              <a:t>!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Šetrné </a:t>
            </a:r>
            <a:r>
              <a:rPr lang="cs-CZ" sz="2400" dirty="0">
                <a:latin typeface="+mj-lt"/>
                <a:cs typeface="Calibri" pitchFamily="34" charset="0"/>
              </a:rPr>
              <a:t>zacházení s vybavením v domě (poškození je nutné uhradit anglické rodině</a:t>
            </a:r>
            <a:r>
              <a:rPr lang="cs-CZ" sz="2400" dirty="0" smtClean="0">
                <a:latin typeface="+mj-lt"/>
                <a:cs typeface="Calibri" pitchFamily="34" charset="0"/>
              </a:rPr>
              <a:t>)</a:t>
            </a:r>
            <a:endParaRPr lang="cs-CZ" sz="2400" dirty="0">
              <a:latin typeface="+mj-lt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Problémy během cesty nebo ubytování nahlásit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okamžitě</a:t>
            </a:r>
            <a:r>
              <a:rPr lang="cs-CZ" sz="2400" dirty="0">
                <a:latin typeface="+mj-lt"/>
                <a:cs typeface="Calibri" pitchFamily="34" charset="0"/>
              </a:rPr>
              <a:t> </a:t>
            </a:r>
            <a:r>
              <a:rPr lang="cs-CZ" sz="2400" dirty="0" smtClean="0">
                <a:latin typeface="+mj-lt"/>
                <a:cs typeface="Calibri" pitchFamily="34" charset="0"/>
              </a:rPr>
              <a:t> </a:t>
            </a:r>
            <a:r>
              <a:rPr lang="cs-CZ" sz="2400" dirty="0">
                <a:latin typeface="+mj-lt"/>
                <a:cs typeface="Calibri" pitchFamily="34" charset="0"/>
              </a:rPr>
              <a:t>pedagogickému dozoru </a:t>
            </a:r>
            <a:r>
              <a:rPr lang="cs-CZ" sz="2400" dirty="0" smtClean="0">
                <a:latin typeface="+mj-lt"/>
                <a:cs typeface="Calibri" pitchFamily="34" charset="0"/>
              </a:rPr>
              <a:t>skupiny</a:t>
            </a:r>
            <a:endParaRPr lang="cs-CZ" sz="2400" dirty="0">
              <a:latin typeface="+mj-lt"/>
              <a:cs typeface="Calibri" pitchFamily="34" charset="0"/>
            </a:endParaRPr>
          </a:p>
        </p:txBody>
      </p:sp>
      <p:pic>
        <p:nvPicPr>
          <p:cNvPr id="45058" name="Picture 2" descr="http://www.yozik.com/css/images/atten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20688"/>
            <a:ext cx="853816" cy="8538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4679751" cy="952500"/>
          </a:xfrm>
        </p:spPr>
        <p:txBody>
          <a:bodyPr>
            <a:normAutofit fontScale="90000"/>
          </a:bodyPr>
          <a:lstStyle/>
          <a:p>
            <a:r>
              <a:rPr lang="cs-CZ" sz="4000" b="0" dirty="0">
                <a:cs typeface="Traditional Arabic" panose="02020603050405020304" pitchFamily="18" charset="-78"/>
              </a:rPr>
              <a:t>Jak telefonovat?</a:t>
            </a:r>
            <a:r>
              <a:rPr lang="cs-CZ" sz="4000" dirty="0">
                <a:cs typeface="Traditional Arabic" panose="02020603050405020304" pitchFamily="18" charset="-78"/>
              </a:rPr>
              <a:t/>
            </a:r>
            <a:br>
              <a:rPr lang="cs-CZ" sz="4000" dirty="0">
                <a:cs typeface="Traditional Arabic" panose="02020603050405020304" pitchFamily="18" charset="-78"/>
              </a:rPr>
            </a:br>
            <a:endParaRPr lang="cs-CZ" sz="4000" dirty="0">
              <a:cs typeface="Traditional Arabic" panose="02020603050405020304" pitchFamily="18" charset="-78"/>
            </a:endParaRP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1484784"/>
            <a:ext cx="8488392" cy="46588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z Anglie 	00420   tel. číslo rodičů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do </a:t>
            </a:r>
            <a:r>
              <a:rPr lang="cs-CZ" sz="2400" smtClean="0">
                <a:latin typeface="+mj-lt"/>
                <a:cs typeface="Calibri" pitchFamily="34" charset="0"/>
              </a:rPr>
              <a:t>Anglie   00420 </a:t>
            </a:r>
            <a:r>
              <a:rPr lang="cs-CZ" sz="2400" dirty="0" smtClean="0">
                <a:latin typeface="+mj-lt"/>
                <a:cs typeface="Calibri" pitchFamily="34" charset="0"/>
              </a:rPr>
              <a:t>tel. číslo žáka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do </a:t>
            </a:r>
            <a:r>
              <a:rPr lang="cs-CZ" sz="2400" dirty="0">
                <a:latin typeface="+mj-lt"/>
                <a:cs typeface="Calibri" pitchFamily="34" charset="0"/>
              </a:rPr>
              <a:t>Anglie 	0044	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20 </a:t>
            </a:r>
            <a:r>
              <a:rPr lang="cs-CZ" sz="2400" dirty="0">
                <a:latin typeface="+mj-lt"/>
                <a:cs typeface="Calibri" pitchFamily="34" charset="0"/>
              </a:rPr>
              <a:t>(</a:t>
            </a:r>
            <a:r>
              <a:rPr lang="cs-CZ" sz="2400" dirty="0" smtClean="0">
                <a:latin typeface="+mj-lt"/>
                <a:cs typeface="Calibri" pitchFamily="34" charset="0"/>
              </a:rPr>
              <a:t>Londýn) tel</a:t>
            </a:r>
            <a:r>
              <a:rPr lang="cs-CZ" sz="2400" dirty="0">
                <a:latin typeface="+mj-lt"/>
                <a:cs typeface="Calibri" pitchFamily="34" charset="0"/>
              </a:rPr>
              <a:t>. číslo </a:t>
            </a:r>
            <a:r>
              <a:rPr lang="cs-CZ" sz="2400" dirty="0" smtClean="0">
                <a:latin typeface="+mj-lt"/>
                <a:cs typeface="Calibri" pitchFamily="34" charset="0"/>
              </a:rPr>
              <a:t>rodiny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+mj-lt"/>
                <a:cs typeface="Calibri" pitchFamily="34" charset="0"/>
              </a:rPr>
              <a:t>Mobilní </a:t>
            </a:r>
            <a:r>
              <a:rPr lang="cs-CZ" sz="2400" dirty="0">
                <a:latin typeface="+mj-lt"/>
                <a:cs typeface="Calibri" pitchFamily="34" charset="0"/>
              </a:rPr>
              <a:t>telefon </a:t>
            </a:r>
            <a:r>
              <a:rPr lang="cs-CZ" sz="2400" dirty="0" smtClean="0">
                <a:latin typeface="+mj-lt"/>
                <a:cs typeface="Calibri" pitchFamily="34" charset="0"/>
              </a:rPr>
              <a:t>- </a:t>
            </a:r>
            <a:r>
              <a:rPr lang="cs-CZ" sz="2400" dirty="0">
                <a:latin typeface="+mj-lt"/>
                <a:cs typeface="Calibri" pitchFamily="34" charset="0"/>
              </a:rPr>
              <a:t>před odjezdem ověřit fungování operátora ve </a:t>
            </a:r>
            <a:r>
              <a:rPr lang="cs-CZ" sz="2400" dirty="0" smtClean="0">
                <a:latin typeface="+mj-lt"/>
                <a:cs typeface="Calibri" pitchFamily="34" charset="0"/>
              </a:rPr>
              <a:t>VB</a:t>
            </a:r>
            <a:endParaRPr lang="cs-CZ" sz="2400" dirty="0">
              <a:latin typeface="+mj-lt"/>
              <a:cs typeface="Calibri" pitchFamily="34" charset="0"/>
            </a:endParaRPr>
          </a:p>
        </p:txBody>
      </p:sp>
      <p:pic>
        <p:nvPicPr>
          <p:cNvPr id="62468" name="Picture 4" descr="j041227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797050" cy="183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france-regi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313113" cy="2914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1.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r>
              <a:rPr lang="cs-CZ" dirty="0">
                <a:latin typeface="+mj-lt"/>
              </a:rPr>
              <a:t>Odjezd v </a:t>
            </a:r>
            <a:r>
              <a:rPr lang="cs-CZ" dirty="0" smtClean="0">
                <a:latin typeface="+mj-lt"/>
              </a:rPr>
              <a:t>13:30 hod. </a:t>
            </a:r>
            <a:r>
              <a:rPr lang="cs-CZ" dirty="0">
                <a:latin typeface="+mj-lt"/>
              </a:rPr>
              <a:t>od </a:t>
            </a:r>
            <a:r>
              <a:rPr lang="cs-CZ" dirty="0" smtClean="0">
                <a:latin typeface="+mj-lt"/>
              </a:rPr>
              <a:t>školy</a:t>
            </a:r>
          </a:p>
          <a:p>
            <a:r>
              <a:rPr lang="cs-CZ" dirty="0" smtClean="0"/>
              <a:t>Přejezd přes Německo, Belgii, Francii</a:t>
            </a:r>
            <a:endParaRPr lang="cs-CZ" dirty="0"/>
          </a:p>
        </p:txBody>
      </p:sp>
      <p:pic>
        <p:nvPicPr>
          <p:cNvPr id="4" name="Picture 19" descr="mapa-s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295525" cy="3130550"/>
          </a:xfrm>
          <a:prstGeom prst="rect">
            <a:avLst/>
          </a:prstGeom>
          <a:noFill/>
        </p:spPr>
      </p:pic>
      <p:pic>
        <p:nvPicPr>
          <p:cNvPr id="5" name="Picture 23" descr="belgie_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24944"/>
            <a:ext cx="2471737" cy="2643187"/>
          </a:xfrm>
          <a:prstGeom prst="rect">
            <a:avLst/>
          </a:prstGeom>
          <a:noFill/>
        </p:spPr>
      </p:pic>
      <p:pic>
        <p:nvPicPr>
          <p:cNvPr id="7" name="Picture 17" descr="Strait_of_Dover_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0229" y="4509120"/>
            <a:ext cx="2952750" cy="221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1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429744"/>
            <a:ext cx="7872442" cy="5231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600" dirty="0" smtClean="0">
                <a:latin typeface="+mj-lt"/>
                <a:cs typeface="Calibri" pitchFamily="34" charset="0"/>
              </a:rPr>
              <a:t>V cenně zájezdu je zahrnuto povinné pojištění CKCVA proti úpadku (zákon č. 159/1999 Sb.) a cestovní pojištění obsahující pojištění léčebných výloh, úrazu, odpovědnosti za škodu, zavazadel a stornovacích poplatků. </a:t>
            </a:r>
            <a:endParaRPr lang="cs-CZ" sz="3600" dirty="0">
              <a:latin typeface="+mj-lt"/>
              <a:cs typeface="Calibri" pitchFamily="34" charset="0"/>
            </a:endParaRPr>
          </a:p>
        </p:txBody>
      </p:sp>
      <p:pic>
        <p:nvPicPr>
          <p:cNvPr id="61442" name="Picture 2" descr="http://www.autosklort.sk/poistovne/uniq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373216"/>
            <a:ext cx="1619248" cy="12630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Vstupy v HOTOVOSTI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628800"/>
            <a:ext cx="6986737" cy="441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5O GBP</a:t>
            </a:r>
            <a:endParaRPr lang="cs-CZ" sz="4000" b="1" dirty="0" smtClean="0">
              <a:solidFill>
                <a:schemeClr val="tx1"/>
              </a:solidFill>
            </a:endParaRPr>
          </a:p>
          <a:p>
            <a:pPr lvl="1"/>
            <a:endParaRPr lang="cs-CZ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600" b="1" dirty="0" smtClean="0">
                <a:solidFill>
                  <a:schemeClr val="tx1"/>
                </a:solidFill>
              </a:rPr>
              <a:t>Nutno zaplatit nejpozději </a:t>
            </a:r>
            <a:r>
              <a:rPr lang="cs-CZ" sz="2600" b="1" u="sng" dirty="0" smtClean="0">
                <a:solidFill>
                  <a:srgbClr val="FF0000"/>
                </a:solidFill>
              </a:rPr>
              <a:t>do pátku 31. 5.</a:t>
            </a:r>
          </a:p>
          <a:p>
            <a:pPr>
              <a:buNone/>
            </a:pPr>
            <a:r>
              <a:rPr lang="cs-CZ" sz="2600" b="1" dirty="0" smtClean="0">
                <a:solidFill>
                  <a:schemeClr val="tx1"/>
                </a:solidFill>
              </a:rPr>
              <a:t>p. uč. Pospíšilovi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536" y="2404534"/>
            <a:ext cx="7416825" cy="1646302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5826719" cy="125037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Kontakt: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Mgr. Pavla Jahodová</a:t>
            </a:r>
          </a:p>
          <a:p>
            <a:r>
              <a:rPr lang="cs-CZ" dirty="0" err="1" smtClean="0">
                <a:solidFill>
                  <a:srgbClr val="000000"/>
                </a:solidFill>
                <a:hlinkClick r:id="rId2"/>
              </a:rPr>
              <a:t>jahodova.pavla</a:t>
            </a:r>
            <a:r>
              <a:rPr lang="cs-CZ" dirty="0" smtClean="0">
                <a:solidFill>
                  <a:srgbClr val="000000"/>
                </a:solidFill>
                <a:hlinkClick r:id="rId2"/>
              </a:rPr>
              <a:t>@</a:t>
            </a:r>
            <a:r>
              <a:rPr lang="cs-CZ" dirty="0" err="1" smtClean="0">
                <a:solidFill>
                  <a:srgbClr val="000000"/>
                </a:solidFill>
                <a:hlinkClick r:id="rId2"/>
              </a:rPr>
              <a:t>zsobreziny.cz</a:t>
            </a:r>
            <a:endParaRPr lang="cs-CZ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42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2.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Trajekt Calais – Dover</a:t>
            </a:r>
          </a:p>
          <a:p>
            <a:r>
              <a:rPr lang="cs-CZ" dirty="0" smtClean="0"/>
              <a:t>Greenwich, </a:t>
            </a:r>
            <a:r>
              <a:rPr lang="cs-CZ" dirty="0" err="1" smtClean="0"/>
              <a:t>Docklands</a:t>
            </a:r>
            <a:endParaRPr lang="cs-CZ" dirty="0" smtClean="0"/>
          </a:p>
          <a:p>
            <a:r>
              <a:rPr lang="cs-CZ" dirty="0" smtClean="0"/>
              <a:t>City </a:t>
            </a:r>
            <a:r>
              <a:rPr lang="cs-CZ" dirty="0" err="1" smtClean="0"/>
              <a:t>of</a:t>
            </a:r>
            <a:r>
              <a:rPr lang="cs-CZ" dirty="0" smtClean="0"/>
              <a:t> London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Monument, St. Paul‘s </a:t>
            </a:r>
            <a:r>
              <a:rPr lang="cs-CZ" dirty="0" err="1" smtClean="0"/>
              <a:t>Cathedral</a:t>
            </a:r>
            <a:r>
              <a:rPr lang="cs-CZ" dirty="0" smtClean="0"/>
              <a:t>, Millenium </a:t>
            </a:r>
            <a:r>
              <a:rPr lang="cs-CZ" dirty="0" err="1" smtClean="0"/>
              <a:t>Bridge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Globe, HMS Belfast, Tower </a:t>
            </a:r>
            <a:r>
              <a:rPr lang="cs-CZ" dirty="0" err="1" smtClean="0"/>
              <a:t>Bridge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Tower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London, </a:t>
            </a:r>
            <a:r>
              <a:rPr lang="cs-CZ" dirty="0" smtClean="0"/>
              <a:t>projížďka po Temži</a:t>
            </a:r>
          </a:p>
          <a:p>
            <a:r>
              <a:rPr lang="cs-CZ" dirty="0" smtClean="0">
                <a:latin typeface="+mj-lt"/>
              </a:rPr>
              <a:t>Ubytování v rodinách</a:t>
            </a:r>
            <a:endParaRPr lang="cs-CZ" dirty="0"/>
          </a:p>
        </p:txBody>
      </p:sp>
      <p:pic>
        <p:nvPicPr>
          <p:cNvPr id="8" name="Picture 5" descr="large_cal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954668" cy="2053970"/>
          </a:xfrm>
          <a:prstGeom prst="rect">
            <a:avLst/>
          </a:prstGeo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980">
            <a:off x="802547" y="4417121"/>
            <a:ext cx="2743729" cy="182915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2520">
            <a:off x="3621054" y="4445434"/>
            <a:ext cx="2571070" cy="176384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>
            <a:fillRect/>
          </a:stretch>
        </p:blipFill>
        <p:spPr>
          <a:xfrm>
            <a:off x="6167837" y="3717032"/>
            <a:ext cx="222058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3.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7130754" cy="4628587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Oxford</a:t>
            </a:r>
          </a:p>
          <a:p>
            <a:pPr lvl="1"/>
            <a:r>
              <a:rPr lang="cs-CZ" dirty="0" smtClean="0">
                <a:latin typeface="+mj-lt"/>
              </a:rPr>
              <a:t>Prohlídka univerzitního města</a:t>
            </a:r>
          </a:p>
          <a:p>
            <a:pPr lvl="1"/>
            <a:r>
              <a:rPr lang="cs-CZ" dirty="0" smtClean="0">
                <a:latin typeface="+mj-lt"/>
              </a:rPr>
              <a:t>Možnost individuální prohlídky </a:t>
            </a:r>
            <a:r>
              <a:rPr lang="cs-CZ" dirty="0" err="1" smtClean="0">
                <a:latin typeface="+mj-lt"/>
              </a:rPr>
              <a:t>Christ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Church</a:t>
            </a:r>
            <a:r>
              <a:rPr lang="cs-CZ" dirty="0" smtClean="0">
                <a:latin typeface="+mj-lt"/>
              </a:rPr>
              <a:t> College (cena není zahrnuta v částce vybrané za vstupy)</a:t>
            </a:r>
            <a:endParaRPr lang="cs-CZ" dirty="0"/>
          </a:p>
          <a:p>
            <a:endParaRPr lang="cs-CZ" dirty="0" smtClean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endParaRPr lang="cs-CZ" dirty="0"/>
          </a:p>
        </p:txBody>
      </p:sp>
      <p:pic>
        <p:nvPicPr>
          <p:cNvPr id="2050" name="Picture 2" descr="Výsledek obrázku pro Christ Church College Oxfor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67325"/>
            <a:ext cx="5760640" cy="3241995"/>
          </a:xfrm>
          <a:prstGeom prst="rect">
            <a:avLst/>
          </a:prstGeom>
          <a:noFill/>
        </p:spPr>
      </p:pic>
      <p:pic>
        <p:nvPicPr>
          <p:cNvPr id="2052" name="Picture 4" descr="Výsledek obrázku pro oxford city cent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2656"/>
            <a:ext cx="319874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6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Výsledek obrázku pro hastings battle abb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878" b="11167"/>
          <a:stretch>
            <a:fillRect/>
          </a:stretch>
        </p:blipFill>
        <p:spPr bwMode="auto">
          <a:xfrm rot="21019599">
            <a:off x="576000" y="3090991"/>
            <a:ext cx="4763500" cy="25510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4.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5258545" cy="4628587"/>
          </a:xfrm>
        </p:spPr>
        <p:txBody>
          <a:bodyPr/>
          <a:lstStyle/>
          <a:p>
            <a:r>
              <a:rPr lang="cs-CZ" dirty="0" err="1" smtClean="0">
                <a:latin typeface="+mj-lt"/>
              </a:rPr>
              <a:t>Hastings</a:t>
            </a:r>
            <a:endParaRPr lang="cs-CZ" dirty="0" smtClean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Dějiště bitvy u </a:t>
            </a:r>
            <a:r>
              <a:rPr lang="cs-CZ" dirty="0" err="1" smtClean="0">
                <a:latin typeface="+mj-lt"/>
              </a:rPr>
              <a:t>Hastingsu</a:t>
            </a:r>
            <a:r>
              <a:rPr lang="cs-CZ" dirty="0" smtClean="0">
                <a:latin typeface="+mj-lt"/>
              </a:rPr>
              <a:t> -1066 </a:t>
            </a:r>
          </a:p>
          <a:p>
            <a:pPr lvl="1"/>
            <a:r>
              <a:rPr lang="cs-CZ" dirty="0" smtClean="0">
                <a:latin typeface="+mj-lt"/>
              </a:rPr>
              <a:t>Rybářský přístav a podmořské akvárium, </a:t>
            </a:r>
          </a:p>
          <a:p>
            <a:pPr lvl="1"/>
            <a:r>
              <a:rPr lang="cs-CZ" dirty="0" smtClean="0">
                <a:latin typeface="+mj-lt"/>
              </a:rPr>
              <a:t>Pašerácké jeskyně</a:t>
            </a:r>
            <a:endParaRPr lang="cs-CZ" dirty="0"/>
          </a:p>
        </p:txBody>
      </p:sp>
      <p:pic>
        <p:nvPicPr>
          <p:cNvPr id="18434" name="Picture 2" descr="Výsledek obrázku pro hasting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65104"/>
            <a:ext cx="4102607" cy="2307357"/>
          </a:xfrm>
          <a:prstGeom prst="rect">
            <a:avLst/>
          </a:prstGeom>
          <a:noFill/>
        </p:spPr>
      </p:pic>
      <p:pic>
        <p:nvPicPr>
          <p:cNvPr id="18436" name="Picture 4" descr="Výsledek obrázku pro hastings sea life cen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908720"/>
            <a:ext cx="301199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8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5.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Windsor</a:t>
            </a:r>
          </a:p>
          <a:p>
            <a:r>
              <a:rPr lang="cs-CZ" dirty="0" err="1" smtClean="0">
                <a:latin typeface="+mj-lt"/>
              </a:rPr>
              <a:t>Thorpe</a:t>
            </a:r>
            <a:r>
              <a:rPr lang="cs-CZ" dirty="0" smtClean="0">
                <a:latin typeface="+mj-lt"/>
              </a:rPr>
              <a:t> Park</a:t>
            </a:r>
          </a:p>
          <a:p>
            <a:pPr lvl="1"/>
            <a:r>
              <a:rPr lang="cs-CZ" dirty="0" smtClean="0">
                <a:latin typeface="+mj-lt"/>
              </a:rPr>
              <a:t>Náhradní / suché                                                               oblečení s sebou!!!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664"/>
            <a:ext cx="4994007" cy="3323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4355976" cy="2893148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>
            <a:off x="2195736" y="2780928"/>
            <a:ext cx="504056" cy="14401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6.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6986738" cy="4628587"/>
          </a:xfrm>
        </p:spPr>
        <p:txBody>
          <a:bodyPr/>
          <a:lstStyle/>
          <a:p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Museum / Madame </a:t>
            </a:r>
            <a:r>
              <a:rPr lang="cs-CZ" dirty="0" err="1" smtClean="0"/>
              <a:t>Tussaud</a:t>
            </a:r>
            <a:r>
              <a:rPr lang="cs-CZ" dirty="0" smtClean="0"/>
              <a:t>‘s</a:t>
            </a:r>
          </a:p>
          <a:p>
            <a:r>
              <a:rPr lang="cs-CZ" dirty="0" smtClean="0"/>
              <a:t>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Westminster</a:t>
            </a:r>
            <a:endParaRPr lang="cs-CZ" dirty="0" smtClean="0"/>
          </a:p>
          <a:p>
            <a:pPr lvl="1"/>
            <a:r>
              <a:rPr lang="cs-CZ" dirty="0" err="1" smtClean="0"/>
              <a:t>Piccadilly</a:t>
            </a:r>
            <a:r>
              <a:rPr lang="cs-CZ" dirty="0" smtClean="0"/>
              <a:t>, </a:t>
            </a:r>
            <a:r>
              <a:rPr lang="cs-CZ" dirty="0" err="1" smtClean="0"/>
              <a:t>Leicesterské</a:t>
            </a:r>
            <a:r>
              <a:rPr lang="cs-CZ" dirty="0" smtClean="0"/>
              <a:t> náměstí, </a:t>
            </a:r>
            <a:r>
              <a:rPr lang="cs-CZ" dirty="0" err="1" smtClean="0"/>
              <a:t>Trafalgarské</a:t>
            </a:r>
            <a:r>
              <a:rPr lang="cs-CZ" dirty="0" smtClean="0"/>
              <a:t> náměstí, Buckinghamský palác, </a:t>
            </a:r>
            <a:r>
              <a:rPr lang="cs-CZ" dirty="0" err="1" smtClean="0"/>
              <a:t>Westminster</a:t>
            </a:r>
            <a:r>
              <a:rPr lang="cs-CZ" dirty="0" smtClean="0"/>
              <a:t> </a:t>
            </a:r>
            <a:r>
              <a:rPr lang="cs-CZ" dirty="0" err="1" smtClean="0"/>
              <a:t>Abbey</a:t>
            </a:r>
            <a:r>
              <a:rPr lang="cs-CZ" dirty="0" smtClean="0"/>
              <a:t>, Parlament, Londýnské oko</a:t>
            </a:r>
          </a:p>
          <a:p>
            <a:r>
              <a:rPr lang="cs-CZ" dirty="0" smtClean="0">
                <a:latin typeface="+mj-lt"/>
              </a:rPr>
              <a:t>Noční přejezd </a:t>
            </a:r>
            <a:r>
              <a:rPr lang="cs-CZ" dirty="0" err="1" smtClean="0">
                <a:latin typeface="+mj-lt"/>
              </a:rPr>
              <a:t>Eurotunelem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264363" cy="24482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258">
            <a:off x="3619696" y="3765747"/>
            <a:ext cx="3300974" cy="22024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535700" cy="19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cs-CZ" dirty="0" smtClean="0"/>
              <a:t>7.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r>
              <a:rPr lang="cs-CZ" dirty="0" smtClean="0"/>
              <a:t>Večerní přejezd </a:t>
            </a:r>
            <a:r>
              <a:rPr lang="cs-CZ" dirty="0" err="1" smtClean="0"/>
              <a:t>Eurotunelem</a:t>
            </a:r>
            <a:endParaRPr lang="cs-CZ" dirty="0" smtClean="0"/>
          </a:p>
          <a:p>
            <a:r>
              <a:rPr lang="cs-CZ" dirty="0" smtClean="0"/>
              <a:t>Návrat zpět ke škole v cca 14:00 hod.</a:t>
            </a:r>
          </a:p>
        </p:txBody>
      </p:sp>
      <p:pic>
        <p:nvPicPr>
          <p:cNvPr id="4" name="Picture 8" descr="eurotunel1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4505545" cy="2811460"/>
          </a:xfrm>
          <a:prstGeom prst="rect">
            <a:avLst/>
          </a:prstGeom>
          <a:noFill/>
        </p:spPr>
      </p:pic>
      <p:pic>
        <p:nvPicPr>
          <p:cNvPr id="5" name="Picture 12" descr="_42454728_eurotunel203bod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312368" cy="2480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5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62068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92D050"/>
                </a:solidFill>
                <a:effectLst/>
                <a:latin typeface="+mj-lt"/>
              </a:rPr>
              <a:t>Přípravné hodiny</a:t>
            </a:r>
            <a:endParaRPr lang="cs-CZ" sz="3200" dirty="0">
              <a:solidFill>
                <a:srgbClr val="92D050"/>
              </a:solidFill>
              <a:effectLst/>
              <a:latin typeface="+mj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9599" y="1556792"/>
            <a:ext cx="7202761" cy="4484571"/>
          </a:xfrm>
        </p:spPr>
        <p:txBody>
          <a:bodyPr/>
          <a:lstStyle/>
          <a:p>
            <a:r>
              <a:rPr lang="cs-CZ" sz="2000" dirty="0" smtClean="0"/>
              <a:t>Podmínkou pro bezplatný vstup do vybraných objektů</a:t>
            </a:r>
          </a:p>
          <a:p>
            <a:endParaRPr lang="cs-CZ" dirty="0" smtClean="0"/>
          </a:p>
          <a:p>
            <a:r>
              <a:rPr lang="cs-CZ" sz="2800" b="1" dirty="0" smtClean="0"/>
              <a:t>8.B + 9.A – </a:t>
            </a:r>
            <a:r>
              <a:rPr lang="cs-CZ" sz="2800" b="1" dirty="0" smtClean="0">
                <a:solidFill>
                  <a:srgbClr val="FF0000"/>
                </a:solidFill>
              </a:rPr>
              <a:t>úterý 4. 6., 14:30 – 16:00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/>
              <a:t>8.A + 9.B – </a:t>
            </a:r>
            <a:r>
              <a:rPr lang="cs-CZ" sz="2800" b="1" dirty="0" smtClean="0">
                <a:solidFill>
                  <a:srgbClr val="FF0000"/>
                </a:solidFill>
              </a:rPr>
              <a:t>pátek 31.5., 7:10 – 7:55 +					    pátek 7.6., 7:10 – 7:55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551</Words>
  <Application>Microsoft Office PowerPoint</Application>
  <PresentationFormat>Předvádění na obrazovce (4:3)</PresentationFormat>
  <Paragraphs>109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Traditional Arabic</vt:lpstr>
      <vt:lpstr>Trebuchet MS</vt:lpstr>
      <vt:lpstr>Wingdings</vt:lpstr>
      <vt:lpstr>Wingdings 3</vt:lpstr>
      <vt:lpstr>Faseta</vt:lpstr>
      <vt:lpstr>Studijně-poznávací zájezd do   </vt:lpstr>
      <vt:lpstr>1. den</vt:lpstr>
      <vt:lpstr>2. den</vt:lpstr>
      <vt:lpstr>3. den</vt:lpstr>
      <vt:lpstr>4. den</vt:lpstr>
      <vt:lpstr>5. den</vt:lpstr>
      <vt:lpstr>6. den</vt:lpstr>
      <vt:lpstr>7. den</vt:lpstr>
      <vt:lpstr>Prezentace aplikace PowerPoint</vt:lpstr>
      <vt:lpstr>Ubytování v hostitelských rodinách</vt:lpstr>
      <vt:lpstr> Pokud zvolíte jako dárek alkohol, prosíme o písemný souhlas rodičů s převozem alkoholu jako dárku v množství xxx (bude vybráno při odjezdu)</vt:lpstr>
      <vt:lpstr>Kapesné</vt:lpstr>
      <vt:lpstr>Zavazadla</vt:lpstr>
      <vt:lpstr>Stále při sobě</vt:lpstr>
      <vt:lpstr>Oblečení a jídlo...</vt:lpstr>
      <vt:lpstr>Adaptér!!!</vt:lpstr>
      <vt:lpstr>Chování</vt:lpstr>
      <vt:lpstr>Prezentace aplikace PowerPoint</vt:lpstr>
      <vt:lpstr>Jak telefonovat? </vt:lpstr>
      <vt:lpstr>Prezentace aplikace PowerPoint</vt:lpstr>
      <vt:lpstr>Vstupy v HOTOVOSTI</vt:lpstr>
      <vt:lpstr>Děkujeme za pozornost</vt:lpstr>
    </vt:vector>
  </TitlesOfParts>
  <Company>Luboš Kovář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Luboš Kovář</dc:creator>
  <cp:lastModifiedBy>Jahodová Pavla, Mgr.</cp:lastModifiedBy>
  <cp:revision>112</cp:revision>
  <dcterms:created xsi:type="dcterms:W3CDTF">2009-04-12T18:08:08Z</dcterms:created>
  <dcterms:modified xsi:type="dcterms:W3CDTF">2019-05-27T12:04:18Z</dcterms:modified>
</cp:coreProperties>
</file>