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60" r:id="rId4"/>
    <p:sldId id="262" r:id="rId5"/>
    <p:sldId id="269" r:id="rId6"/>
    <p:sldId id="263" r:id="rId7"/>
    <p:sldId id="264" r:id="rId8"/>
    <p:sldId id="265" r:id="rId9"/>
    <p:sldId id="266" r:id="rId10"/>
    <p:sldId id="268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3119"/>
    <a:srgbClr val="2E0F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71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naslo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0871A-492A-4CAC-ADF5-F0866DB31B51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B7371-373E-4D93-A138-879E06354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624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vertikaln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0871A-492A-4CAC-ADF5-F0866DB31B51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B7371-373E-4D93-A138-879E06354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102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n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0871A-492A-4CAC-ADF5-F0866DB31B51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B7371-373E-4D93-A138-879E06354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233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0871A-492A-4CAC-ADF5-F0866DB31B51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B7371-373E-4D93-A138-879E06354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31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lo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9B3119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0871A-492A-4CAC-ADF5-F0866DB31B51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B7371-373E-4D93-A138-879E06354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639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Naslov i 2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0871A-492A-4CAC-ADF5-F0866DB31B51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B7371-373E-4D93-A138-879E06354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171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eđe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0871A-492A-4CAC-ADF5-F0866DB31B51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B7371-373E-4D93-A138-879E06354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269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0871A-492A-4CAC-ADF5-F0866DB31B51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B7371-373E-4D93-A138-879E06354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59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0871A-492A-4CAC-ADF5-F0866DB31B51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B7371-373E-4D93-A138-879E06354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574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a opisom sli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0871A-492A-4CAC-ADF5-F0866DB31B51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B7371-373E-4D93-A138-879E06354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858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a opisom sli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0871A-492A-4CAC-ADF5-F0866DB31B51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B7371-373E-4D93-A138-879E06354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234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s-Latn-BA" smtClean="0"/>
              <a:t>Kliknite da biste uredili stilove prototipa naslova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s-Latn-BA" smtClean="0"/>
              <a:t>Kliknite da biste uredili stilove teksta prototipa</a:t>
            </a:r>
          </a:p>
          <a:p>
            <a:pPr lvl="1"/>
            <a:r>
              <a:rPr lang="bs-Latn-BA" smtClean="0"/>
              <a:t>Drugi nivo</a:t>
            </a:r>
          </a:p>
          <a:p>
            <a:pPr lvl="2"/>
            <a:r>
              <a:rPr lang="bs-Latn-BA" smtClean="0"/>
              <a:t>Treći nivo</a:t>
            </a:r>
          </a:p>
          <a:p>
            <a:pPr lvl="3"/>
            <a:r>
              <a:rPr lang="bs-Latn-BA" smtClean="0"/>
              <a:t>Četvrti nivo</a:t>
            </a:r>
          </a:p>
          <a:p>
            <a:pPr lvl="4"/>
            <a:r>
              <a:rPr lang="bs-Latn-BA" smtClean="0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2E0F1E"/>
                </a:solidFill>
              </a:defRPr>
            </a:lvl1pPr>
          </a:lstStyle>
          <a:p>
            <a:fld id="{F570871A-492A-4CAC-ADF5-F0866DB31B51}" type="datetimeFigureOut">
              <a:rPr lang="en-US" smtClean="0"/>
              <a:pPr/>
              <a:t>9/7/2022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2E0F1E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2E0F1E"/>
                </a:solidFill>
              </a:defRPr>
            </a:lvl1pPr>
          </a:lstStyle>
          <a:p>
            <a:fld id="{570B7371-373E-4D93-A138-879E0635481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 rot="16200000">
            <a:off x="-1024113" y="5332238"/>
            <a:ext cx="1695700" cy="352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833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2E0F1E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9B3119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9B3119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9B3119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9B3119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9B311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hyperlink" Target="mailto:feherova.renata@zsobreziny.cz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aamboozle.com/game/737581" TargetMode="External"/><Relationship Id="rId2" Type="http://schemas.openxmlformats.org/officeDocument/2006/relationships/hyperlink" Target="https://wordwall.net/resource/11386757/clothes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create.kahoot.it/share/colors/c6e1a5d8-72ab-43d1-ba02-d76a5a6b4010" TargetMode="External"/><Relationship Id="rId4" Type="http://schemas.openxmlformats.org/officeDocument/2006/relationships/hyperlink" Target="https://www.youtube.com/watch?v=AdZk314eVJQ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 txBox="1">
            <a:spLocks/>
          </p:cNvSpPr>
          <p:nvPr/>
        </p:nvSpPr>
        <p:spPr>
          <a:xfrm>
            <a:off x="1016733" y="1380070"/>
            <a:ext cx="8493636" cy="101566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525">
              <a:lnSpc>
                <a:spcPct val="100000"/>
              </a:lnSpc>
            </a:pPr>
            <a:r>
              <a:rPr lang="cs-CZ" sz="6600" b="1" spc="-4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Anglický</a:t>
            </a:r>
            <a:r>
              <a:rPr lang="cs-CZ" sz="6600" b="1" spc="-5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6600" b="1" spc="-8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jazyk</a:t>
            </a:r>
          </a:p>
        </p:txBody>
      </p:sp>
      <p:sp>
        <p:nvSpPr>
          <p:cNvPr id="5" name="object 3"/>
          <p:cNvSpPr txBox="1"/>
          <p:nvPr/>
        </p:nvSpPr>
        <p:spPr>
          <a:xfrm>
            <a:off x="1016733" y="2623824"/>
            <a:ext cx="6211381" cy="25853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 marR="3810">
              <a:lnSpc>
                <a:spcPct val="150000"/>
              </a:lnSpc>
            </a:pPr>
            <a:r>
              <a:rPr sz="3600" spc="-23" dirty="0" smtClean="0">
                <a:latin typeface="Calibri" panose="020F0502020204030204" pitchFamily="34" charset="0"/>
                <a:cs typeface="Calibri" panose="020F0502020204030204" pitchFamily="34" charset="0"/>
              </a:rPr>
              <a:t>Renata </a:t>
            </a:r>
            <a:r>
              <a:rPr sz="3600" spc="-26" dirty="0">
                <a:latin typeface="Calibri" panose="020F0502020204030204" pitchFamily="34" charset="0"/>
                <a:cs typeface="Calibri" panose="020F0502020204030204" pitchFamily="34" charset="0"/>
              </a:rPr>
              <a:t>Fehérová  </a:t>
            </a:r>
            <a:r>
              <a:rPr sz="3600" spc="-71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f</a:t>
            </a:r>
            <a:r>
              <a:rPr sz="36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e</a:t>
            </a:r>
            <a:r>
              <a:rPr sz="3600" spc="-4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he</a:t>
            </a:r>
            <a:r>
              <a:rPr sz="3600" spc="-45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r</a:t>
            </a:r>
            <a:r>
              <a:rPr sz="3600" spc="-19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o</a:t>
            </a:r>
            <a:r>
              <a:rPr sz="3600" spc="-41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v</a:t>
            </a:r>
            <a:r>
              <a:rPr sz="3600" spc="-4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a.</a:t>
            </a:r>
            <a:r>
              <a:rPr sz="3600" spc="-38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r</a:t>
            </a:r>
            <a:r>
              <a:rPr sz="36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en</a:t>
            </a:r>
            <a:r>
              <a:rPr sz="3600" spc="-34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at</a:t>
            </a:r>
            <a:r>
              <a:rPr sz="3600" spc="-4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a@</a:t>
            </a:r>
            <a:r>
              <a:rPr sz="3600" spc="-3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z</a:t>
            </a:r>
            <a:r>
              <a:rPr sz="3600" spc="-4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sob</a:t>
            </a:r>
            <a:r>
              <a:rPr sz="3600" spc="-38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r</a:t>
            </a:r>
            <a:r>
              <a:rPr sz="3600" spc="-26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e</a:t>
            </a:r>
            <a:r>
              <a:rPr sz="36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z</a:t>
            </a:r>
            <a:r>
              <a:rPr sz="3600" spc="-4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i</a:t>
            </a:r>
            <a:r>
              <a:rPr sz="3600" spc="-56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n</a:t>
            </a:r>
            <a:r>
              <a:rPr sz="3600" spc="-18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y</a:t>
            </a:r>
            <a:r>
              <a:rPr sz="3600" spc="-4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.</a:t>
            </a:r>
            <a:r>
              <a:rPr sz="36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cz </a:t>
            </a:r>
            <a:r>
              <a:rPr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cs-CZ" sz="3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525" marR="3810">
              <a:lnSpc>
                <a:spcPct val="150000"/>
              </a:lnSpc>
            </a:pPr>
            <a:r>
              <a:rPr lang="cs-CZ" sz="4000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 </a:t>
            </a:r>
            <a:r>
              <a:rPr lang="cs-CZ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565 </a:t>
            </a:r>
            <a:r>
              <a:rPr lang="cs-CZ" sz="4000" dirty="0">
                <a:latin typeface="Calibri" panose="020F0502020204030204" pitchFamily="34" charset="0"/>
                <a:cs typeface="Calibri" panose="020F0502020204030204" pitchFamily="34" charset="0"/>
              </a:rPr>
              <a:t>598 158</a:t>
            </a:r>
            <a:endParaRPr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67531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48292" y="2226373"/>
            <a:ext cx="4723924" cy="24396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98621" marR="392906" algn="ctr">
              <a:lnSpc>
                <a:spcPct val="120000"/>
              </a:lnSpc>
            </a:pPr>
            <a:r>
              <a:rPr sz="3300" spc="-23" dirty="0">
                <a:latin typeface="Calibri"/>
                <a:cs typeface="Calibri"/>
              </a:rPr>
              <a:t>DĚKUJI </a:t>
            </a:r>
            <a:r>
              <a:rPr sz="3300" spc="-15" dirty="0">
                <a:latin typeface="Calibri"/>
                <a:cs typeface="Calibri"/>
              </a:rPr>
              <a:t>ZA </a:t>
            </a:r>
            <a:r>
              <a:rPr sz="3300" spc="-19" dirty="0">
                <a:latin typeface="Calibri"/>
                <a:cs typeface="Calibri"/>
              </a:rPr>
              <a:t>POZORNOST  </a:t>
            </a:r>
            <a:r>
              <a:rPr sz="3300" spc="-4" dirty="0">
                <a:latin typeface="Calibri"/>
                <a:cs typeface="Calibri"/>
              </a:rPr>
              <a:t>A</a:t>
            </a:r>
            <a:endParaRPr sz="3300" dirty="0">
              <a:latin typeface="Calibri"/>
              <a:cs typeface="Calibri"/>
            </a:endParaRPr>
          </a:p>
          <a:p>
            <a:pPr algn="ctr">
              <a:spcBef>
                <a:spcPts val="791"/>
              </a:spcBef>
            </a:pPr>
            <a:r>
              <a:rPr sz="3300" spc="-11" dirty="0">
                <a:latin typeface="Calibri"/>
                <a:cs typeface="Calibri"/>
              </a:rPr>
              <a:t>TĚŠÍME </a:t>
            </a:r>
            <a:r>
              <a:rPr sz="3300" spc="-4" dirty="0">
                <a:latin typeface="Calibri"/>
                <a:cs typeface="Calibri"/>
              </a:rPr>
              <a:t>SE NA</a:t>
            </a:r>
            <a:r>
              <a:rPr sz="3300" spc="38" dirty="0">
                <a:latin typeface="Calibri"/>
                <a:cs typeface="Calibri"/>
              </a:rPr>
              <a:t> </a:t>
            </a:r>
            <a:r>
              <a:rPr sz="3300" spc="-15" dirty="0">
                <a:latin typeface="Calibri"/>
                <a:cs typeface="Calibri"/>
              </a:rPr>
              <a:t>SPOLUPRÁCI.</a:t>
            </a:r>
            <a:endParaRPr sz="3300" dirty="0">
              <a:latin typeface="Calibri"/>
              <a:cs typeface="Calibri"/>
            </a:endParaRPr>
          </a:p>
          <a:p>
            <a:pPr algn="ctr">
              <a:spcBef>
                <a:spcPts val="818"/>
              </a:spcBef>
            </a:pPr>
            <a:r>
              <a:rPr sz="3300" spc="-4" dirty="0">
                <a:latin typeface="Wingdings"/>
                <a:cs typeface="Wingdings"/>
              </a:rPr>
              <a:t></a:t>
            </a:r>
            <a:endParaRPr sz="3300" dirty="0">
              <a:latin typeface="Wingdings"/>
              <a:cs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2175813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 txBox="1">
            <a:spLocks noGrp="1"/>
          </p:cNvSpPr>
          <p:nvPr>
            <p:ph type="title"/>
          </p:nvPr>
        </p:nvSpPr>
        <p:spPr>
          <a:xfrm>
            <a:off x="195327" y="1149033"/>
            <a:ext cx="3171254" cy="69249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904875">
              <a:lnSpc>
                <a:spcPct val="100000"/>
              </a:lnSpc>
            </a:pPr>
            <a:r>
              <a:rPr sz="4500" spc="-19" dirty="0">
                <a:latin typeface="Calibri" panose="020F0502020204030204" pitchFamily="34" charset="0"/>
                <a:cs typeface="Calibri" panose="020F0502020204030204" pitchFamily="34" charset="0"/>
              </a:rPr>
              <a:t>Skupiny</a:t>
            </a:r>
          </a:p>
        </p:txBody>
      </p:sp>
      <p:sp>
        <p:nvSpPr>
          <p:cNvPr id="5" name="object 3"/>
          <p:cNvSpPr txBox="1"/>
          <p:nvPr/>
        </p:nvSpPr>
        <p:spPr>
          <a:xfrm>
            <a:off x="1159161" y="1925715"/>
            <a:ext cx="7846815" cy="36779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6700" indent="-257175">
              <a:lnSpc>
                <a:spcPct val="200000"/>
              </a:lnSpc>
              <a:buFont typeface="Arial"/>
              <a:buChar char="•"/>
              <a:tabLst>
                <a:tab pos="266224" algn="l"/>
                <a:tab pos="267176" algn="l"/>
              </a:tabLst>
            </a:pPr>
            <a:r>
              <a:rPr sz="2800" spc="-4" dirty="0">
                <a:latin typeface="Calibri" panose="020F0502020204030204" pitchFamily="34" charset="0"/>
                <a:cs typeface="Calibri" panose="020F0502020204030204" pitchFamily="34" charset="0"/>
              </a:rPr>
              <a:t>1. A + 1. B + 1. C </a:t>
            </a:r>
            <a:r>
              <a:rPr sz="2800" spc="-4" dirty="0" smtClean="0">
                <a:latin typeface="Calibri" panose="020F0502020204030204" pitchFamily="34" charset="0"/>
                <a:cs typeface="Calibri" panose="020F0502020204030204" pitchFamily="34" charset="0"/>
              </a:rPr>
              <a:t>/ </a:t>
            </a:r>
            <a:r>
              <a:rPr sz="2800" spc="-8" dirty="0">
                <a:latin typeface="Calibri" panose="020F0502020204030204" pitchFamily="34" charset="0"/>
                <a:cs typeface="Calibri" panose="020F0502020204030204" pitchFamily="34" charset="0"/>
              </a:rPr>
              <a:t>týdně </a:t>
            </a:r>
            <a:r>
              <a:rPr sz="2800" spc="-4" dirty="0">
                <a:latin typeface="Calibri" panose="020F0502020204030204" pitchFamily="34" charset="0"/>
                <a:cs typeface="Calibri" panose="020F0502020204030204" pitchFamily="34" charset="0"/>
              </a:rPr>
              <a:t>45</a:t>
            </a:r>
            <a:r>
              <a:rPr sz="2800" spc="6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800" spc="-4" dirty="0">
                <a:latin typeface="Calibri" panose="020F0502020204030204" pitchFamily="34" charset="0"/>
                <a:cs typeface="Calibri" panose="020F0502020204030204" pitchFamily="34" charset="0"/>
              </a:rPr>
              <a:t>minut</a:t>
            </a:r>
            <a:endParaRPr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66700" indent="-257175">
              <a:lnSpc>
                <a:spcPct val="200000"/>
              </a:lnSpc>
              <a:spcBef>
                <a:spcPts val="574"/>
              </a:spcBef>
              <a:buFont typeface="Arial"/>
              <a:buChar char="•"/>
              <a:tabLst>
                <a:tab pos="266700" algn="l"/>
                <a:tab pos="267176" algn="l"/>
              </a:tabLst>
            </a:pPr>
            <a:r>
              <a:rPr sz="2800" spc="-11" dirty="0">
                <a:latin typeface="Calibri" panose="020F0502020204030204" pitchFamily="34" charset="0"/>
                <a:cs typeface="Calibri" panose="020F0502020204030204" pitchFamily="34" charset="0"/>
              </a:rPr>
              <a:t>dvě </a:t>
            </a:r>
            <a:r>
              <a:rPr sz="2800" spc="-15" dirty="0">
                <a:latin typeface="Calibri" panose="020F0502020204030204" pitchFamily="34" charset="0"/>
                <a:cs typeface="Calibri" panose="020F0502020204030204" pitchFamily="34" charset="0"/>
              </a:rPr>
              <a:t>skupiny </a:t>
            </a:r>
            <a:r>
              <a:rPr sz="2800" spc="-4" dirty="0">
                <a:latin typeface="Calibri" panose="020F0502020204030204" pitchFamily="34" charset="0"/>
                <a:cs typeface="Calibri" panose="020F0502020204030204" pitchFamily="34" charset="0"/>
              </a:rPr>
              <a:t>v </a:t>
            </a:r>
            <a:r>
              <a:rPr sz="2800" spc="-15" dirty="0">
                <a:latin typeface="Calibri" panose="020F0502020204030204" pitchFamily="34" charset="0"/>
                <a:cs typeface="Calibri" panose="020F0502020204030204" pitchFamily="34" charset="0"/>
              </a:rPr>
              <a:t>rámci </a:t>
            </a:r>
            <a:r>
              <a:rPr sz="2800" spc="-23" dirty="0">
                <a:latin typeface="Calibri" panose="020F0502020204030204" pitchFamily="34" charset="0"/>
                <a:cs typeface="Calibri" panose="020F0502020204030204" pitchFamily="34" charset="0"/>
              </a:rPr>
              <a:t>každé</a:t>
            </a:r>
            <a:r>
              <a:rPr sz="2800" spc="53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800" spc="-4" dirty="0">
                <a:latin typeface="Calibri" panose="020F0502020204030204" pitchFamily="34" charset="0"/>
                <a:cs typeface="Calibri" panose="020F0502020204030204" pitchFamily="34" charset="0"/>
              </a:rPr>
              <a:t>třídy</a:t>
            </a:r>
            <a:endParaRPr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66700" indent="-257175">
              <a:lnSpc>
                <a:spcPct val="200000"/>
              </a:lnSpc>
              <a:spcBef>
                <a:spcPts val="574"/>
              </a:spcBef>
              <a:buFont typeface="Arial"/>
              <a:buChar char="•"/>
              <a:tabLst>
                <a:tab pos="266700" algn="l"/>
                <a:tab pos="267176" algn="l"/>
              </a:tabLst>
            </a:pPr>
            <a:r>
              <a:rPr lang="cs-CZ" sz="2800" spc="-15" dirty="0">
                <a:latin typeface="Calibri" panose="020F0502020204030204" pitchFamily="34" charset="0"/>
                <a:cs typeface="Calibri" panose="020F0502020204030204" pitchFamily="34" charset="0"/>
              </a:rPr>
              <a:t>začátečníci </a:t>
            </a:r>
            <a:r>
              <a:rPr lang="cs-CZ" sz="2800" spc="-4" dirty="0">
                <a:latin typeface="Calibri" panose="020F0502020204030204" pitchFamily="34" charset="0"/>
                <a:cs typeface="Calibri" panose="020F0502020204030204" pitchFamily="34" charset="0"/>
              </a:rPr>
              <a:t>/ úplní</a:t>
            </a:r>
            <a:r>
              <a:rPr lang="cs-CZ" sz="2800" spc="3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800" spc="-15" dirty="0">
                <a:latin typeface="Calibri" panose="020F0502020204030204" pitchFamily="34" charset="0"/>
                <a:cs typeface="Calibri" panose="020F0502020204030204" pitchFamily="34" charset="0"/>
              </a:rPr>
              <a:t>začátečníci</a:t>
            </a:r>
            <a:endParaRPr lang="cs-CZ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66700" indent="-257175">
              <a:lnSpc>
                <a:spcPct val="200000"/>
              </a:lnSpc>
              <a:spcBef>
                <a:spcPts val="574"/>
              </a:spcBef>
              <a:buFont typeface="Arial"/>
              <a:buChar char="•"/>
              <a:tabLst>
                <a:tab pos="266700" algn="l"/>
                <a:tab pos="267176" algn="l"/>
              </a:tabLst>
            </a:pPr>
            <a:r>
              <a:rPr lang="cs-CZ" sz="2800" spc="-4" dirty="0" err="1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sz="2800" spc="-4" dirty="0" smtClean="0">
                <a:latin typeface="Calibri" panose="020F0502020204030204" pitchFamily="34" charset="0"/>
                <a:cs typeface="Calibri" panose="020F0502020204030204" pitchFamily="34" charset="0"/>
              </a:rPr>
              <a:t>j </a:t>
            </a:r>
            <a:r>
              <a:rPr sz="2800" spc="-4" dirty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sz="2800" spc="-6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800" spc="-60" dirty="0" smtClean="0">
                <a:latin typeface="Calibri" panose="020F0502020204030204" pitchFamily="34" charset="0"/>
                <a:cs typeface="Calibri" panose="020F0502020204030204" pitchFamily="34" charset="0"/>
              </a:rPr>
              <a:t>Č</a:t>
            </a:r>
            <a:r>
              <a:rPr sz="2800" spc="-4" dirty="0" smtClean="0">
                <a:latin typeface="Calibri" panose="020F0502020204030204" pitchFamily="34" charset="0"/>
                <a:cs typeface="Calibri" panose="020F0502020204030204" pitchFamily="34" charset="0"/>
              </a:rPr>
              <a:t>j</a:t>
            </a:r>
            <a:endParaRPr sz="28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5999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/>
          </p:cNvSpPr>
          <p:nvPr/>
        </p:nvSpPr>
        <p:spPr>
          <a:xfrm>
            <a:off x="361986" y="242910"/>
            <a:ext cx="7588631" cy="6924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525">
              <a:lnSpc>
                <a:spcPct val="100000"/>
              </a:lnSpc>
            </a:pPr>
            <a:r>
              <a:rPr lang="cs-CZ" sz="4500" b="1" spc="-4" dirty="0">
                <a:latin typeface="Calibri" panose="020F0502020204030204" pitchFamily="34" charset="0"/>
                <a:cs typeface="Calibri" panose="020F0502020204030204" pitchFamily="34" charset="0"/>
              </a:rPr>
              <a:t>Jak </a:t>
            </a:r>
            <a:r>
              <a:rPr lang="cs-CZ" sz="4500" b="1" spc="-8" dirty="0">
                <a:latin typeface="Calibri" panose="020F0502020204030204" pitchFamily="34" charset="0"/>
                <a:cs typeface="Calibri" panose="020F0502020204030204" pitchFamily="34" charset="0"/>
              </a:rPr>
              <a:t>probíhá </a:t>
            </a:r>
            <a:r>
              <a:rPr lang="cs-CZ" sz="4500" b="1" dirty="0">
                <a:latin typeface="Calibri" panose="020F0502020204030204" pitchFamily="34" charset="0"/>
                <a:cs typeface="Calibri" panose="020F0502020204030204" pitchFamily="34" charset="0"/>
              </a:rPr>
              <a:t>angličtina v</a:t>
            </a:r>
            <a:r>
              <a:rPr lang="cs-CZ" sz="4500" b="1" spc="-26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4500" b="1" spc="-11" dirty="0">
                <a:latin typeface="Calibri" panose="020F0502020204030204" pitchFamily="34" charset="0"/>
                <a:cs typeface="Calibri" panose="020F0502020204030204" pitchFamily="34" charset="0"/>
              </a:rPr>
              <a:t>1.třídě?</a:t>
            </a:r>
            <a:endParaRPr lang="cs-CZ" sz="45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object 3"/>
          <p:cNvSpPr txBox="1"/>
          <p:nvPr/>
        </p:nvSpPr>
        <p:spPr>
          <a:xfrm>
            <a:off x="361986" y="781758"/>
            <a:ext cx="8649729" cy="45037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>
              <a:lnSpc>
                <a:spcPct val="200000"/>
              </a:lnSpc>
              <a:buFont typeface="Wingdings"/>
              <a:buChar char=""/>
              <a:tabLst>
                <a:tab pos="182403" algn="l"/>
              </a:tabLst>
            </a:pPr>
            <a:r>
              <a:rPr spc="-11" dirty="0">
                <a:latin typeface="Calibri" panose="020F0502020204030204" pitchFamily="34" charset="0"/>
                <a:cs typeface="Calibri" panose="020F0502020204030204" pitchFamily="34" charset="0"/>
              </a:rPr>
              <a:t>práce </a:t>
            </a:r>
            <a:r>
              <a:rPr dirty="0">
                <a:latin typeface="Calibri" panose="020F0502020204030204" pitchFamily="34" charset="0"/>
                <a:cs typeface="Calibri" panose="020F0502020204030204" pitchFamily="34" charset="0"/>
              </a:rPr>
              <a:t>s </a:t>
            </a:r>
            <a:r>
              <a:rPr b="1" u="heavy" spc="-11" dirty="0">
                <a:latin typeface="Calibri" panose="020F0502020204030204" pitchFamily="34" charset="0"/>
                <a:cs typeface="Calibri" panose="020F0502020204030204" pitchFamily="34" charset="0"/>
              </a:rPr>
              <a:t>interaktivní </a:t>
            </a:r>
            <a:r>
              <a:rPr b="1" u="heavy" spc="-4" dirty="0">
                <a:latin typeface="Calibri" panose="020F0502020204030204" pitchFamily="34" charset="0"/>
                <a:cs typeface="Calibri" panose="020F0502020204030204" pitchFamily="34" charset="0"/>
              </a:rPr>
              <a:t>tabulí </a:t>
            </a:r>
            <a:r>
              <a:rPr spc="-11" dirty="0">
                <a:latin typeface="Calibri" panose="020F0502020204030204" pitchFamily="34" charset="0"/>
                <a:cs typeface="Calibri" panose="020F0502020204030204" pitchFamily="34" charset="0"/>
              </a:rPr>
              <a:t>(pracovní</a:t>
            </a:r>
            <a:r>
              <a:rPr spc="-1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4" dirty="0" err="1">
                <a:latin typeface="Calibri" panose="020F0502020204030204" pitchFamily="34" charset="0"/>
                <a:cs typeface="Calibri" panose="020F0502020204030204" pitchFamily="34" charset="0"/>
              </a:rPr>
              <a:t>sešit</a:t>
            </a:r>
            <a:r>
              <a:rPr spc="-4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cs-CZ" spc="-4" dirty="0" smtClean="0">
                <a:latin typeface="Calibri" panose="020F0502020204030204" pitchFamily="34" charset="0"/>
                <a:cs typeface="Calibri" panose="020F0502020204030204" pitchFamily="34" charset="0"/>
              </a:rPr>
              <a:t> + interaktivní hry, kvízy, pexesa aj. (odkazy v </a:t>
            </a:r>
            <a:r>
              <a:rPr lang="cs-CZ" b="1" spc="-4" dirty="0" smtClean="0">
                <a:latin typeface="Calibri" panose="020F0502020204030204" pitchFamily="34" charset="0"/>
                <a:cs typeface="Calibri" panose="020F0502020204030204" pitchFamily="34" charset="0"/>
              </a:rPr>
              <a:t>Bakalářích</a:t>
            </a:r>
            <a:r>
              <a:rPr lang="cs-CZ" spc="-4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65259" indent="-155734">
              <a:lnSpc>
                <a:spcPct val="200000"/>
              </a:lnSpc>
              <a:spcBef>
                <a:spcPts val="1080"/>
              </a:spcBef>
              <a:buFont typeface="Wingdings"/>
              <a:buChar char=""/>
              <a:tabLst>
                <a:tab pos="165734" algn="l"/>
              </a:tabLst>
            </a:pPr>
            <a:r>
              <a:rPr spc="-4" dirty="0">
                <a:latin typeface="Calibri" panose="020F0502020204030204" pitchFamily="34" charset="0"/>
                <a:cs typeface="Calibri" panose="020F0502020204030204" pitchFamily="34" charset="0"/>
              </a:rPr>
              <a:t>poslech, </a:t>
            </a:r>
            <a:r>
              <a:rPr spc="-11" dirty="0">
                <a:latin typeface="Calibri" panose="020F0502020204030204" pitchFamily="34" charset="0"/>
                <a:cs typeface="Calibri" panose="020F0502020204030204" pitchFamily="34" charset="0"/>
              </a:rPr>
              <a:t>opakování, </a:t>
            </a:r>
            <a:r>
              <a:rPr spc="-4" dirty="0" err="1">
                <a:latin typeface="Calibri" panose="020F0502020204030204" pitchFamily="34" charset="0"/>
                <a:cs typeface="Calibri" panose="020F0502020204030204" pitchFamily="34" charset="0"/>
              </a:rPr>
              <a:t>děti</a:t>
            </a:r>
            <a:r>
              <a:rPr spc="-53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b="1" u="heavy" spc="-4" dirty="0">
                <a:latin typeface="Calibri" panose="020F0502020204030204" pitchFamily="34" charset="0"/>
                <a:cs typeface="Calibri" panose="020F0502020204030204" pitchFamily="34" charset="0"/>
              </a:rPr>
              <a:t>NE</a:t>
            </a:r>
            <a:r>
              <a:rPr spc="-4" dirty="0" err="1">
                <a:latin typeface="Calibri" panose="020F0502020204030204" pitchFamily="34" charset="0"/>
                <a:cs typeface="Calibri" panose="020F0502020204030204" pitchFamily="34" charset="0"/>
              </a:rPr>
              <a:t>píší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525" marR="3810">
              <a:lnSpc>
                <a:spcPct val="200000"/>
              </a:lnSpc>
              <a:buFont typeface="Wingdings"/>
              <a:buChar char=""/>
              <a:tabLst>
                <a:tab pos="165734" algn="l"/>
              </a:tabLst>
            </a:pPr>
            <a:r>
              <a:rPr lang="cs-CZ" b="1" spc="-1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b="1" u="heavy" spc="-15" dirty="0" err="1">
                <a:latin typeface="Calibri" panose="020F0502020204030204" pitchFamily="34" charset="0"/>
                <a:cs typeface="Calibri" panose="020F0502020204030204" pitchFamily="34" charset="0"/>
              </a:rPr>
              <a:t>obrázkový</a:t>
            </a:r>
            <a:r>
              <a:rPr b="1" u="heavy" spc="-1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b="1" u="heavy" spc="-4" dirty="0">
                <a:latin typeface="Calibri" panose="020F0502020204030204" pitchFamily="34" charset="0"/>
                <a:cs typeface="Calibri" panose="020F0502020204030204" pitchFamily="34" charset="0"/>
              </a:rPr>
              <a:t>slovník </a:t>
            </a:r>
            <a:r>
              <a:rPr dirty="0"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spc="-4" dirty="0">
                <a:latin typeface="Calibri" panose="020F0502020204030204" pitchFamily="34" charset="0"/>
                <a:cs typeface="Calibri" panose="020F0502020204030204" pitchFamily="34" charset="0"/>
              </a:rPr>
              <a:t>na </a:t>
            </a:r>
            <a:r>
              <a:rPr spc="-15" dirty="0">
                <a:latin typeface="Calibri" panose="020F0502020204030204" pitchFamily="34" charset="0"/>
                <a:cs typeface="Calibri" panose="020F0502020204030204" pitchFamily="34" charset="0"/>
              </a:rPr>
              <a:t>začátku každé </a:t>
            </a:r>
            <a:r>
              <a:rPr spc="-11" dirty="0">
                <a:latin typeface="Calibri" panose="020F0502020204030204" pitchFamily="34" charset="0"/>
                <a:cs typeface="Calibri" panose="020F0502020204030204" pitchFamily="34" charset="0"/>
              </a:rPr>
              <a:t>lekce </a:t>
            </a:r>
            <a:r>
              <a:rPr dirty="0">
                <a:latin typeface="Calibri" panose="020F0502020204030204" pitchFamily="34" charset="0"/>
                <a:cs typeface="Calibri" panose="020F0502020204030204" pitchFamily="34" charset="0"/>
              </a:rPr>
              <a:t>+ </a:t>
            </a:r>
            <a:r>
              <a:rPr spc="-4" dirty="0">
                <a:latin typeface="Calibri" panose="020F0502020204030204" pitchFamily="34" charset="0"/>
                <a:cs typeface="Calibri" panose="020F0502020204030204" pitchFamily="34" charset="0"/>
              </a:rPr>
              <a:t>slovní  </a:t>
            </a:r>
            <a:r>
              <a:rPr spc="-8" dirty="0">
                <a:latin typeface="Calibri" panose="020F0502020204030204" pitchFamily="34" charset="0"/>
                <a:cs typeface="Calibri" panose="020F0502020204030204" pitchFamily="34" charset="0"/>
              </a:rPr>
              <a:t>zásoba </a:t>
            </a:r>
            <a:r>
              <a:rPr dirty="0"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spc="-11" dirty="0">
                <a:latin typeface="Calibri" panose="020F0502020204030204" pitchFamily="34" charset="0"/>
                <a:cs typeface="Calibri" panose="020F0502020204030204" pitchFamily="34" charset="0"/>
              </a:rPr>
              <a:t>pracovní </a:t>
            </a:r>
            <a:r>
              <a:rPr spc="-4" dirty="0">
                <a:latin typeface="Calibri" panose="020F0502020204030204" pitchFamily="34" charset="0"/>
                <a:cs typeface="Calibri" panose="020F0502020204030204" pitchFamily="34" charset="0"/>
              </a:rPr>
              <a:t>sešit (7 </a:t>
            </a:r>
            <a:r>
              <a:rPr spc="-11" dirty="0">
                <a:latin typeface="Calibri" panose="020F0502020204030204" pitchFamily="34" charset="0"/>
                <a:cs typeface="Calibri" panose="020F0502020204030204" pitchFamily="34" charset="0"/>
              </a:rPr>
              <a:t>lekcí </a:t>
            </a:r>
            <a:r>
              <a:rPr dirty="0"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spc="-38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4" dirty="0">
                <a:latin typeface="Calibri" panose="020F0502020204030204" pitchFamily="34" charset="0"/>
                <a:cs typeface="Calibri" panose="020F0502020204030204" pitchFamily="34" charset="0"/>
              </a:rPr>
              <a:t>SZ)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65259" indent="-155734">
              <a:lnSpc>
                <a:spcPct val="200000"/>
              </a:lnSpc>
              <a:spcBef>
                <a:spcPts val="1080"/>
              </a:spcBef>
              <a:buFont typeface="Wingdings"/>
              <a:buChar char=""/>
              <a:tabLst>
                <a:tab pos="165734" algn="l"/>
              </a:tabLst>
            </a:pPr>
            <a:r>
              <a:rPr spc="-4" dirty="0">
                <a:latin typeface="Calibri" panose="020F0502020204030204" pitchFamily="34" charset="0"/>
                <a:cs typeface="Calibri" panose="020F0502020204030204" pitchFamily="34" charset="0"/>
              </a:rPr>
              <a:t>domácí </a:t>
            </a:r>
            <a:r>
              <a:rPr spc="-15" dirty="0">
                <a:latin typeface="Calibri" panose="020F0502020204030204" pitchFamily="34" charset="0"/>
                <a:cs typeface="Calibri" panose="020F0502020204030204" pitchFamily="34" charset="0"/>
              </a:rPr>
              <a:t>úkoly </a:t>
            </a:r>
            <a:r>
              <a:rPr spc="-4" dirty="0">
                <a:latin typeface="Calibri" panose="020F0502020204030204" pitchFamily="34" charset="0"/>
                <a:cs typeface="Calibri" panose="020F0502020204030204" pitchFamily="34" charset="0"/>
              </a:rPr>
              <a:t>(deníček) </a:t>
            </a:r>
            <a:r>
              <a:rPr dirty="0">
                <a:latin typeface="Calibri" panose="020F0502020204030204" pitchFamily="34" charset="0"/>
                <a:cs typeface="Calibri" panose="020F0502020204030204" pitchFamily="34" charset="0"/>
              </a:rPr>
              <a:t>+ </a:t>
            </a:r>
            <a:r>
              <a:rPr spc="-8" dirty="0" err="1">
                <a:latin typeface="Calibri" panose="020F0502020204030204" pitchFamily="34" charset="0"/>
                <a:cs typeface="Calibri" panose="020F0502020204030204" pitchFamily="34" charset="0"/>
              </a:rPr>
              <a:t>označen</a:t>
            </a:r>
            <a:r>
              <a:rPr lang="cs-CZ" spc="-8" dirty="0">
                <a:latin typeface="Calibri" panose="020F0502020204030204" pitchFamily="34" charset="0"/>
                <a:cs typeface="Calibri" panose="020F0502020204030204" pitchFamily="34" charset="0"/>
              </a:rPr>
              <a:t>ý</a:t>
            </a:r>
            <a:r>
              <a:rPr spc="-8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11" dirty="0">
                <a:latin typeface="Calibri" panose="020F0502020204030204" pitchFamily="34" charset="0"/>
                <a:cs typeface="Calibri" panose="020F0502020204030204" pitchFamily="34" charset="0"/>
              </a:rPr>
              <a:t>prac.</a:t>
            </a:r>
            <a:r>
              <a:rPr spc="-26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pc="-4" dirty="0" smtClean="0">
                <a:latin typeface="Calibri" panose="020F0502020204030204" pitchFamily="34" charset="0"/>
                <a:cs typeface="Calibri" panose="020F0502020204030204" pitchFamily="34" charset="0"/>
              </a:rPr>
              <a:t>sešitě + zadáno v </a:t>
            </a:r>
            <a:r>
              <a:rPr lang="cs-CZ" sz="2000" b="1" spc="-4" dirty="0" smtClean="0">
                <a:latin typeface="Calibri" panose="020F0502020204030204" pitchFamily="34" charset="0"/>
                <a:cs typeface="Calibri" panose="020F0502020204030204" pitchFamily="34" charset="0"/>
              </a:rPr>
              <a:t>Bakalářích </a:t>
            </a:r>
            <a:endParaRPr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65259" indent="-155734">
              <a:lnSpc>
                <a:spcPct val="200000"/>
              </a:lnSpc>
              <a:spcBef>
                <a:spcPts val="1080"/>
              </a:spcBef>
              <a:buFont typeface="Wingdings"/>
              <a:buChar char=""/>
              <a:tabLst>
                <a:tab pos="165734" algn="l"/>
              </a:tabLst>
            </a:pPr>
            <a:r>
              <a:rPr b="1" u="heavy" spc="-11" dirty="0">
                <a:latin typeface="Calibri" panose="020F0502020204030204" pitchFamily="34" charset="0"/>
                <a:cs typeface="Calibri" panose="020F0502020204030204" pitchFamily="34" charset="0"/>
              </a:rPr>
              <a:t>testy </a:t>
            </a:r>
            <a:r>
              <a:rPr spc="-4" dirty="0">
                <a:latin typeface="Calibri" panose="020F0502020204030204" pitchFamily="34" charset="0"/>
                <a:cs typeface="Calibri" panose="020F0502020204030204" pitchFamily="34" charset="0"/>
              </a:rPr>
              <a:t>na </a:t>
            </a:r>
            <a:r>
              <a:rPr spc="-15" dirty="0">
                <a:latin typeface="Calibri" panose="020F0502020204030204" pitchFamily="34" charset="0"/>
                <a:cs typeface="Calibri" panose="020F0502020204030204" pitchFamily="34" charset="0"/>
              </a:rPr>
              <a:t>konci </a:t>
            </a:r>
            <a:r>
              <a:rPr spc="-15" dirty="0" err="1">
                <a:latin typeface="Calibri" panose="020F0502020204030204" pitchFamily="34" charset="0"/>
                <a:cs typeface="Calibri" panose="020F0502020204030204" pitchFamily="34" charset="0"/>
              </a:rPr>
              <a:t>každé</a:t>
            </a:r>
            <a:r>
              <a:rPr spc="-3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11" dirty="0" err="1">
                <a:latin typeface="Calibri" panose="020F0502020204030204" pitchFamily="34" charset="0"/>
                <a:cs typeface="Calibri" panose="020F0502020204030204" pitchFamily="34" charset="0"/>
              </a:rPr>
              <a:t>lekce</a:t>
            </a:r>
            <a:endParaRPr lang="cs-CZ" spc="-1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65259" indent="-155734">
              <a:lnSpc>
                <a:spcPct val="200000"/>
              </a:lnSpc>
              <a:spcBef>
                <a:spcPts val="1080"/>
              </a:spcBef>
              <a:buFont typeface="Wingdings"/>
              <a:buChar char=""/>
              <a:tabLst>
                <a:tab pos="165734" algn="l"/>
              </a:tabLst>
            </a:pPr>
            <a:r>
              <a:rPr lang="cs-CZ" spc="-11" dirty="0">
                <a:latin typeface="Calibri" panose="020F0502020204030204" pitchFamily="34" charset="0"/>
                <a:cs typeface="Calibri" panose="020F0502020204030204" pitchFamily="34" charset="0"/>
              </a:rPr>
              <a:t>hodnocení </a:t>
            </a:r>
            <a:r>
              <a:rPr lang="cs-CZ" spc="-11" dirty="0" smtClean="0">
                <a:latin typeface="Calibri" panose="020F0502020204030204" pitchFamily="34" charset="0"/>
                <a:cs typeface="Calibri" panose="020F0502020204030204" pitchFamily="34" charset="0"/>
              </a:rPr>
              <a:t>(kritéria hodnocení – předá vyučující Aj své skupině – přes </a:t>
            </a:r>
            <a:r>
              <a:rPr lang="cs-CZ" spc="-1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Komens</a:t>
            </a:r>
            <a:r>
              <a:rPr lang="cs-CZ" spc="-11" dirty="0" smtClean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Obrázek 2" descr="Archivo:Antu dialog-warning.svg - Wikipedia, la enciclopedia libr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8431" y="3192085"/>
            <a:ext cx="630979" cy="630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42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/>
          </p:cNvSpPr>
          <p:nvPr/>
        </p:nvSpPr>
        <p:spPr>
          <a:xfrm>
            <a:off x="808115" y="1208598"/>
            <a:ext cx="4346922" cy="6924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525">
              <a:lnSpc>
                <a:spcPct val="100000"/>
              </a:lnSpc>
            </a:pPr>
            <a:r>
              <a:rPr lang="cs-CZ" sz="4500" b="1" dirty="0">
                <a:latin typeface="Calibri" panose="020F0502020204030204" pitchFamily="34" charset="0"/>
                <a:cs typeface="Calibri" panose="020F0502020204030204" pitchFamily="34" charset="0"/>
              </a:rPr>
              <a:t>Webové</a:t>
            </a:r>
            <a:r>
              <a:rPr lang="cs-CZ" sz="4500" b="1" spc="-4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4500" b="1" spc="-4" dirty="0">
                <a:latin typeface="Calibri" panose="020F0502020204030204" pitchFamily="34" charset="0"/>
                <a:cs typeface="Calibri" panose="020F0502020204030204" pitchFamily="34" charset="0"/>
              </a:rPr>
              <a:t>stránky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08115" y="2348865"/>
            <a:ext cx="7586242" cy="11695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>
              <a:lnSpc>
                <a:spcPct val="150000"/>
              </a:lnSpc>
            </a:pPr>
            <a:r>
              <a:rPr sz="2400" b="1" spc="-4" dirty="0">
                <a:latin typeface="Calibri" panose="020F0502020204030204" pitchFamily="34" charset="0"/>
                <a:cs typeface="Calibri" panose="020F0502020204030204" pitchFamily="34" charset="0"/>
              </a:rPr>
              <a:t>Student</a:t>
            </a:r>
            <a:r>
              <a:rPr lang="cs-CZ" sz="2400" b="1" spc="-4" dirty="0">
                <a:latin typeface="Calibri" panose="020F0502020204030204" pitchFamily="34" charset="0"/>
                <a:cs typeface="Calibri" panose="020F0502020204030204" pitchFamily="34" charset="0"/>
              </a:rPr>
              <a:t>'</a:t>
            </a:r>
            <a:r>
              <a:rPr sz="2400" b="1" spc="-4" dirty="0">
                <a:latin typeface="Calibri" panose="020F0502020204030204" pitchFamily="34" charset="0"/>
                <a:cs typeface="Calibri" panose="020F0502020204030204" pitchFamily="34" charset="0"/>
              </a:rPr>
              <a:t>s </a:t>
            </a:r>
            <a:r>
              <a:rPr sz="2400" b="1" spc="-8" dirty="0">
                <a:latin typeface="Calibri" panose="020F0502020204030204" pitchFamily="34" charset="0"/>
                <a:cs typeface="Calibri" panose="020F0502020204030204" pitchFamily="34" charset="0"/>
              </a:rPr>
              <a:t>site </a:t>
            </a:r>
            <a:r>
              <a:rPr sz="2400" b="1" dirty="0"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sz="2400" b="1" spc="-11" dirty="0">
                <a:latin typeface="Calibri" panose="020F0502020204030204" pitchFamily="34" charset="0"/>
                <a:cs typeface="Calibri" panose="020F0502020204030204" pitchFamily="34" charset="0"/>
              </a:rPr>
              <a:t>pro</a:t>
            </a:r>
            <a:r>
              <a:rPr sz="2400" b="1" spc="-38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spc="-8" dirty="0">
                <a:latin typeface="Calibri" panose="020F0502020204030204" pitchFamily="34" charset="0"/>
                <a:cs typeface="Calibri" panose="020F0502020204030204" pitchFamily="34" charset="0"/>
              </a:rPr>
              <a:t>žáčky</a:t>
            </a:r>
            <a:endParaRPr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525" marR="3810">
              <a:lnSpc>
                <a:spcPct val="150000"/>
              </a:lnSpc>
              <a:spcBef>
                <a:spcPts val="1200"/>
              </a:spcBef>
            </a:pPr>
            <a:r>
              <a:rPr lang="cs-CZ" sz="2000" spc="-15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https://elt.oup.com/student/happyhouse/?cc=cz&amp;selLanguage=cs</a:t>
            </a: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35371" y="4151580"/>
            <a:ext cx="7731729" cy="14773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>
              <a:lnSpc>
                <a:spcPct val="150000"/>
              </a:lnSpc>
            </a:pPr>
            <a:r>
              <a:rPr sz="2400" b="1" spc="-11" dirty="0">
                <a:latin typeface="Calibri" panose="020F0502020204030204" pitchFamily="34" charset="0"/>
                <a:cs typeface="Calibri" panose="020F0502020204030204" pitchFamily="34" charset="0"/>
              </a:rPr>
              <a:t>Parents</a:t>
            </a:r>
            <a:r>
              <a:rPr lang="cs-CZ" sz="2400" b="1" spc="-11" dirty="0">
                <a:latin typeface="Calibri" panose="020F0502020204030204" pitchFamily="34" charset="0"/>
                <a:cs typeface="Calibri" panose="020F0502020204030204" pitchFamily="34" charset="0"/>
              </a:rPr>
              <a:t>' </a:t>
            </a:r>
            <a:r>
              <a:rPr sz="2400" b="1" spc="-11" dirty="0">
                <a:latin typeface="Calibri" panose="020F0502020204030204" pitchFamily="34" charset="0"/>
                <a:cs typeface="Calibri" panose="020F0502020204030204" pitchFamily="34" charset="0"/>
              </a:rPr>
              <a:t>resources </a:t>
            </a:r>
            <a:r>
              <a:rPr sz="2400" b="1" dirty="0"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sz="2400" b="1" spc="-11" dirty="0">
                <a:latin typeface="Calibri" panose="020F0502020204030204" pitchFamily="34" charset="0"/>
                <a:cs typeface="Calibri" panose="020F0502020204030204" pitchFamily="34" charset="0"/>
              </a:rPr>
              <a:t>pro</a:t>
            </a:r>
            <a:r>
              <a:rPr sz="2400" b="1" spc="-8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spc="-8" dirty="0" err="1">
                <a:latin typeface="Calibri" panose="020F0502020204030204" pitchFamily="34" charset="0"/>
                <a:cs typeface="Calibri" panose="020F0502020204030204" pitchFamily="34" charset="0"/>
              </a:rPr>
              <a:t>rodiče</a:t>
            </a:r>
            <a:endParaRPr lang="cs-CZ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525">
              <a:lnSpc>
                <a:spcPct val="150000"/>
              </a:lnSpc>
            </a:pPr>
            <a:r>
              <a:rPr lang="cs-CZ" sz="2000" spc="-8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https://elt.oup.com/parents/resources/oxfordparents/?cc=cz&amp;selLanguage=cs&amp;mode=hub</a:t>
            </a: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467065" y="1796143"/>
            <a:ext cx="1266444" cy="10267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467065" y="3654089"/>
            <a:ext cx="1266444" cy="99498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9217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/>
          </p:cNvSpPr>
          <p:nvPr/>
        </p:nvSpPr>
        <p:spPr>
          <a:xfrm>
            <a:off x="206871" y="454226"/>
            <a:ext cx="8684228" cy="6924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525">
              <a:lnSpc>
                <a:spcPct val="100000"/>
              </a:lnSpc>
            </a:pPr>
            <a:r>
              <a:rPr lang="cs-CZ" sz="45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Webové stránky – další procvičování</a:t>
            </a:r>
            <a:endParaRPr lang="cs-CZ" sz="4500" b="1" spc="-4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8651" y="1330625"/>
            <a:ext cx="7586242" cy="14773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>
              <a:lnSpc>
                <a:spcPct val="150000"/>
              </a:lnSpc>
            </a:pPr>
            <a:r>
              <a:rPr lang="cs-CZ" sz="2400" b="1" spc="-4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Wordwall</a:t>
            </a:r>
            <a:r>
              <a:rPr lang="cs-CZ" sz="2400" b="1" spc="-4" dirty="0" smtClean="0">
                <a:latin typeface="Calibri" panose="020F0502020204030204" pitchFamily="34" charset="0"/>
                <a:cs typeface="Calibri" panose="020F0502020204030204" pitchFamily="34" charset="0"/>
              </a:rPr>
              <a:t> – procvičování pomocí interaktivních cvičení</a:t>
            </a:r>
          </a:p>
          <a:p>
            <a:pPr marL="9525">
              <a:lnSpc>
                <a:spcPct val="150000"/>
              </a:lnSpc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https://</a:t>
            </a:r>
            <a:r>
              <a:rPr lang="cs-CZ" sz="2000" dirty="0" smtClean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wordwall.net/resource/11386757/clothes</a:t>
            </a:r>
            <a:endParaRPr lang="cs-CZ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525">
              <a:lnSpc>
                <a:spcPct val="150000"/>
              </a:lnSpc>
            </a:pP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object 3"/>
          <p:cNvSpPr txBox="1"/>
          <p:nvPr/>
        </p:nvSpPr>
        <p:spPr>
          <a:xfrm>
            <a:off x="638651" y="2540645"/>
            <a:ext cx="7247314" cy="2031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>
              <a:lnSpc>
                <a:spcPct val="150000"/>
              </a:lnSpc>
            </a:pPr>
            <a:r>
              <a:rPr lang="cs-CZ" sz="2400" b="1" spc="-4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Baamboozle</a:t>
            </a:r>
            <a:r>
              <a:rPr lang="cs-CZ" sz="2400" b="1" spc="-4" dirty="0" smtClean="0">
                <a:latin typeface="Calibri" panose="020F0502020204030204" pitchFamily="34" charset="0"/>
                <a:cs typeface="Calibri" panose="020F0502020204030204" pitchFamily="34" charset="0"/>
              </a:rPr>
              <a:t> – interaktivní hry</a:t>
            </a:r>
          </a:p>
          <a:p>
            <a:pPr marL="9525">
              <a:lnSpc>
                <a:spcPct val="150000"/>
              </a:lnSpc>
            </a:pPr>
            <a:r>
              <a:rPr lang="cs-CZ" sz="2000" spc="-4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</a:t>
            </a:r>
            <a:r>
              <a:rPr lang="cs-CZ" sz="2000" spc="-4" dirty="0" smtClean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www.baamboozle.com/game/737581</a:t>
            </a:r>
            <a:endParaRPr lang="cs-CZ" sz="2000" spc="-4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525">
              <a:lnSpc>
                <a:spcPct val="150000"/>
              </a:lnSpc>
            </a:pPr>
            <a:endParaRPr lang="cs-CZ" sz="2400" b="1" spc="-4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525">
              <a:lnSpc>
                <a:spcPct val="150000"/>
              </a:lnSpc>
            </a:pP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object 3"/>
          <p:cNvSpPr txBox="1"/>
          <p:nvPr/>
        </p:nvSpPr>
        <p:spPr>
          <a:xfrm>
            <a:off x="638651" y="3793263"/>
            <a:ext cx="7586242" cy="10156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>
              <a:lnSpc>
                <a:spcPct val="150000"/>
              </a:lnSpc>
            </a:pPr>
            <a:r>
              <a:rPr lang="cs-CZ" sz="2400" b="1" spc="-4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Youtube</a:t>
            </a:r>
            <a:r>
              <a:rPr lang="cs-CZ" sz="2400" b="1" spc="-4" dirty="0" smtClean="0">
                <a:latin typeface="Calibri" panose="020F0502020204030204" pitchFamily="34" charset="0"/>
                <a:cs typeface="Calibri" panose="020F0502020204030204" pitchFamily="34" charset="0"/>
              </a:rPr>
              <a:t> – videa (písně)</a:t>
            </a:r>
          </a:p>
          <a:p>
            <a:pPr marL="9525">
              <a:lnSpc>
                <a:spcPct val="150000"/>
              </a:lnSpc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https://</a:t>
            </a:r>
            <a:r>
              <a:rPr lang="cs-CZ" sz="2000" dirty="0" smtClean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www.youtube.com/watch?v=AdZk314eVJQ</a:t>
            </a:r>
            <a:r>
              <a:rPr 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Oválný bublinový popisek 5"/>
          <p:cNvSpPr/>
          <p:nvPr/>
        </p:nvSpPr>
        <p:spPr>
          <a:xfrm>
            <a:off x="6260756" y="3100251"/>
            <a:ext cx="1899175" cy="2098670"/>
          </a:xfrm>
          <a:prstGeom prst="wedgeEllipseCallout">
            <a:avLst>
              <a:gd name="adj1" fmla="val 22286"/>
              <a:gd name="adj2" fmla="val 77461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Online odkazy</a:t>
            </a:r>
            <a:r>
              <a:rPr lang="cs-CZ" sz="1600" i="1" dirty="0" smtClean="0">
                <a:solidFill>
                  <a:schemeClr val="tx1"/>
                </a:solidFill>
              </a:rPr>
              <a:t> pro domácí procvičování najdete vždy v </a:t>
            </a:r>
            <a:r>
              <a:rPr lang="cs-CZ" sz="16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Bakalářích</a:t>
            </a:r>
            <a:endParaRPr lang="cs-CZ" sz="16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object 3"/>
          <p:cNvSpPr txBox="1"/>
          <p:nvPr/>
        </p:nvSpPr>
        <p:spPr>
          <a:xfrm>
            <a:off x="638651" y="4941381"/>
            <a:ext cx="7586242" cy="14773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>
              <a:lnSpc>
                <a:spcPct val="150000"/>
              </a:lnSpc>
            </a:pPr>
            <a:r>
              <a:rPr lang="cs-CZ" sz="2400" b="1" spc="-4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Kahoot</a:t>
            </a:r>
            <a:r>
              <a:rPr lang="cs-CZ" sz="2400" b="1" spc="-4" dirty="0" smtClean="0">
                <a:latin typeface="Calibri" panose="020F0502020204030204" pitchFamily="34" charset="0"/>
                <a:cs typeface="Calibri" panose="020F0502020204030204" pitchFamily="34" charset="0"/>
              </a:rPr>
              <a:t>! – online kvízy</a:t>
            </a:r>
          </a:p>
          <a:p>
            <a:pPr marL="9525">
              <a:lnSpc>
                <a:spcPct val="150000"/>
              </a:lnSpc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https://</a:t>
            </a:r>
            <a:r>
              <a:rPr lang="cs-CZ" sz="2000" dirty="0" smtClean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create.kahoot.it/share/colors/c6e1a5d8-72ab-43d1-ba02-d76a5a6b4010</a:t>
            </a:r>
            <a:r>
              <a:rPr 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3022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1243915" y="1433384"/>
            <a:ext cx="4942702" cy="373174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object 2"/>
          <p:cNvSpPr txBox="1">
            <a:spLocks/>
          </p:cNvSpPr>
          <p:nvPr/>
        </p:nvSpPr>
        <p:spPr>
          <a:xfrm>
            <a:off x="396336" y="536823"/>
            <a:ext cx="5428991" cy="6924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525">
              <a:lnSpc>
                <a:spcPct val="100000"/>
              </a:lnSpc>
            </a:pPr>
            <a:r>
              <a:rPr lang="cs-CZ" sz="4500" b="1" spc="-23" dirty="0">
                <a:latin typeface="Calibri" panose="020F0502020204030204" pitchFamily="34" charset="0"/>
                <a:cs typeface="Calibri" panose="020F0502020204030204" pitchFamily="34" charset="0"/>
              </a:rPr>
              <a:t>Obrázkový</a:t>
            </a:r>
            <a:r>
              <a:rPr lang="cs-CZ" sz="4500" b="1" spc="-8" dirty="0"/>
              <a:t> slovník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16" t="5548" r="8401" b="6821"/>
          <a:stretch/>
        </p:blipFill>
        <p:spPr>
          <a:xfrm>
            <a:off x="1499064" y="1592918"/>
            <a:ext cx="4523015" cy="3412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722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535458" y="1187644"/>
            <a:ext cx="3954163" cy="5435577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object 2"/>
          <p:cNvSpPr txBox="1">
            <a:spLocks/>
          </p:cNvSpPr>
          <p:nvPr/>
        </p:nvSpPr>
        <p:spPr>
          <a:xfrm>
            <a:off x="232051" y="455398"/>
            <a:ext cx="3171254" cy="6924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cs-CZ" sz="4500" b="1" spc="-289" dirty="0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cs-CZ" sz="4500" b="1" spc="-8" dirty="0"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cs-CZ" sz="4500" b="1" spc="-45" dirty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cs-CZ" sz="4500" b="1" spc="-4" dirty="0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</a:p>
        </p:txBody>
      </p:sp>
      <p:sp>
        <p:nvSpPr>
          <p:cNvPr id="3" name="object 3"/>
          <p:cNvSpPr/>
          <p:nvPr/>
        </p:nvSpPr>
        <p:spPr>
          <a:xfrm>
            <a:off x="654910" y="1276977"/>
            <a:ext cx="3698788" cy="52171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" name="Ovál 3"/>
          <p:cNvSpPr/>
          <p:nvPr/>
        </p:nvSpPr>
        <p:spPr>
          <a:xfrm>
            <a:off x="2671083" y="2958118"/>
            <a:ext cx="777528" cy="608866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5" name="TextovéPole 4"/>
          <p:cNvSpPr txBox="1"/>
          <p:nvPr/>
        </p:nvSpPr>
        <p:spPr>
          <a:xfrm>
            <a:off x="1523164" y="5031479"/>
            <a:ext cx="3919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>
                <a:solidFill>
                  <a:srgbClr val="C00000"/>
                </a:solidFill>
                <a:sym typeface="Wingdings" panose="05000000000000000000" pitchFamily="2" charset="2"/>
              </a:rPr>
              <a:t></a:t>
            </a:r>
            <a:endParaRPr lang="cs-CZ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852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/>
          </p:cNvSpPr>
          <p:nvPr/>
        </p:nvSpPr>
        <p:spPr>
          <a:xfrm>
            <a:off x="523722" y="561542"/>
            <a:ext cx="3171254" cy="6924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cs-CZ" sz="4500" b="1" spc="-15" dirty="0">
                <a:latin typeface="Calibri" panose="020F0502020204030204" pitchFamily="34" charset="0"/>
                <a:cs typeface="Calibri" panose="020F0502020204030204" pitchFamily="34" charset="0"/>
              </a:rPr>
              <a:t>Pomůcky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83877" y="1409604"/>
            <a:ext cx="4655344" cy="41242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6700" indent="-257175">
              <a:lnSpc>
                <a:spcPct val="200000"/>
              </a:lnSpc>
              <a:buFont typeface="Arial"/>
              <a:buChar char="•"/>
              <a:tabLst>
                <a:tab pos="266224" algn="l"/>
                <a:tab pos="267176" algn="l"/>
              </a:tabLst>
            </a:pPr>
            <a:r>
              <a:rPr sz="2400" spc="-4" dirty="0">
                <a:latin typeface="Calibri"/>
                <a:cs typeface="Calibri"/>
              </a:rPr>
              <a:t>deníček na </a:t>
            </a:r>
            <a:r>
              <a:rPr sz="2400" spc="-23" dirty="0">
                <a:latin typeface="Calibri"/>
                <a:cs typeface="Calibri"/>
              </a:rPr>
              <a:t>úkoly </a:t>
            </a:r>
            <a:r>
              <a:rPr sz="2400" spc="-4" dirty="0">
                <a:latin typeface="Calibri"/>
                <a:cs typeface="Calibri"/>
              </a:rPr>
              <a:t>– </a:t>
            </a:r>
            <a:r>
              <a:rPr sz="2400" b="1" spc="-4" dirty="0">
                <a:latin typeface="Calibri"/>
                <a:cs typeface="Calibri"/>
              </a:rPr>
              <a:t>jen</a:t>
            </a:r>
            <a:r>
              <a:rPr sz="2400" b="1" spc="23" dirty="0">
                <a:latin typeface="Calibri"/>
                <a:cs typeface="Calibri"/>
              </a:rPr>
              <a:t> </a:t>
            </a:r>
            <a:r>
              <a:rPr sz="2400" b="1" spc="8" dirty="0">
                <a:latin typeface="Calibri"/>
                <a:cs typeface="Calibri"/>
              </a:rPr>
              <a:t>AJ!</a:t>
            </a:r>
            <a:endParaRPr sz="2400" dirty="0">
              <a:latin typeface="Calibri"/>
              <a:cs typeface="Calibri"/>
            </a:endParaRPr>
          </a:p>
          <a:p>
            <a:pPr marL="266700" indent="-257175">
              <a:lnSpc>
                <a:spcPct val="200000"/>
              </a:lnSpc>
              <a:spcBef>
                <a:spcPts val="574"/>
              </a:spcBef>
              <a:buFont typeface="Arial"/>
              <a:buChar char="•"/>
              <a:tabLst>
                <a:tab pos="266224" algn="l"/>
                <a:tab pos="267176" algn="l"/>
              </a:tabLst>
            </a:pPr>
            <a:r>
              <a:rPr sz="2400" spc="-4" dirty="0">
                <a:latin typeface="Calibri"/>
                <a:cs typeface="Calibri"/>
              </a:rPr>
              <a:t>desky s</a:t>
            </a:r>
            <a:r>
              <a:rPr sz="2400" spc="-56" dirty="0">
                <a:latin typeface="Calibri"/>
                <a:cs typeface="Calibri"/>
              </a:rPr>
              <a:t> </a:t>
            </a:r>
            <a:r>
              <a:rPr sz="2400" spc="-11" dirty="0">
                <a:latin typeface="Calibri"/>
                <a:cs typeface="Calibri"/>
              </a:rPr>
              <a:t>fóliemi</a:t>
            </a:r>
            <a:endParaRPr sz="2400" dirty="0">
              <a:latin typeface="Calibri"/>
              <a:cs typeface="Calibri"/>
            </a:endParaRPr>
          </a:p>
          <a:p>
            <a:pPr marL="266700" indent="-257175">
              <a:lnSpc>
                <a:spcPct val="200000"/>
              </a:lnSpc>
              <a:spcBef>
                <a:spcPts val="574"/>
              </a:spcBef>
              <a:buFont typeface="Arial"/>
              <a:buChar char="•"/>
              <a:tabLst>
                <a:tab pos="266224" algn="l"/>
                <a:tab pos="267176" algn="l"/>
              </a:tabLst>
            </a:pPr>
            <a:r>
              <a:rPr sz="2400" spc="-11" dirty="0">
                <a:latin typeface="Calibri"/>
                <a:cs typeface="Calibri"/>
              </a:rPr>
              <a:t>obalený </a:t>
            </a:r>
            <a:r>
              <a:rPr sz="2400" spc="-4" dirty="0">
                <a:latin typeface="Calibri"/>
                <a:cs typeface="Calibri"/>
              </a:rPr>
              <a:t>a </a:t>
            </a:r>
            <a:r>
              <a:rPr sz="2400" spc="-11" dirty="0">
                <a:latin typeface="Calibri"/>
                <a:cs typeface="Calibri"/>
              </a:rPr>
              <a:t>podepsaný </a:t>
            </a:r>
            <a:r>
              <a:rPr sz="2400" spc="-15" dirty="0">
                <a:latin typeface="Calibri"/>
                <a:cs typeface="Calibri"/>
              </a:rPr>
              <a:t>pracovní</a:t>
            </a:r>
            <a:r>
              <a:rPr sz="2400" spc="90" dirty="0">
                <a:latin typeface="Calibri"/>
                <a:cs typeface="Calibri"/>
              </a:rPr>
              <a:t> </a:t>
            </a:r>
            <a:r>
              <a:rPr sz="2400" spc="-8" dirty="0">
                <a:latin typeface="Calibri"/>
                <a:cs typeface="Calibri"/>
              </a:rPr>
              <a:t>sešit</a:t>
            </a:r>
            <a:endParaRPr sz="2400" dirty="0">
              <a:latin typeface="Calibri"/>
              <a:cs typeface="Calibri"/>
            </a:endParaRPr>
          </a:p>
          <a:p>
            <a:pPr marL="266700" indent="-257175">
              <a:lnSpc>
                <a:spcPct val="200000"/>
              </a:lnSpc>
              <a:spcBef>
                <a:spcPts val="574"/>
              </a:spcBef>
              <a:buFont typeface="Arial"/>
              <a:buChar char="•"/>
              <a:tabLst>
                <a:tab pos="266224" algn="l"/>
                <a:tab pos="267176" algn="l"/>
              </a:tabLst>
            </a:pPr>
            <a:r>
              <a:rPr sz="2400" spc="-4" dirty="0">
                <a:latin typeface="Calibri"/>
                <a:cs typeface="Calibri"/>
              </a:rPr>
              <a:t>penál, </a:t>
            </a:r>
            <a:r>
              <a:rPr sz="2400" spc="-26" dirty="0">
                <a:latin typeface="Calibri"/>
                <a:cs typeface="Calibri"/>
              </a:rPr>
              <a:t>žákovská </a:t>
            </a:r>
            <a:r>
              <a:rPr sz="2400" spc="-11" dirty="0">
                <a:latin typeface="Calibri"/>
                <a:cs typeface="Calibri"/>
              </a:rPr>
              <a:t>knížka,</a:t>
            </a:r>
            <a:r>
              <a:rPr sz="2400" spc="53" dirty="0">
                <a:latin typeface="Calibri"/>
                <a:cs typeface="Calibri"/>
              </a:rPr>
              <a:t> </a:t>
            </a:r>
            <a:r>
              <a:rPr sz="2400" spc="-8" dirty="0" err="1" smtClean="0">
                <a:latin typeface="Calibri"/>
                <a:cs typeface="Calibri"/>
              </a:rPr>
              <a:t>lepidlo</a:t>
            </a:r>
            <a:endParaRPr lang="cs-CZ" sz="2400" spc="-8" dirty="0" smtClean="0">
              <a:latin typeface="Calibri"/>
              <a:cs typeface="Calibri"/>
            </a:endParaRPr>
          </a:p>
          <a:p>
            <a:pPr marL="266700" indent="-257175">
              <a:lnSpc>
                <a:spcPct val="200000"/>
              </a:lnSpc>
              <a:spcBef>
                <a:spcPts val="574"/>
              </a:spcBef>
              <a:buFont typeface="Arial"/>
              <a:buChar char="•"/>
              <a:tabLst>
                <a:tab pos="266224" algn="l"/>
                <a:tab pos="267176" algn="l"/>
              </a:tabLst>
            </a:pPr>
            <a:r>
              <a:rPr lang="cs-CZ" sz="2400" spc="-8" dirty="0" smtClean="0">
                <a:latin typeface="Calibri"/>
                <a:cs typeface="Calibri"/>
              </a:rPr>
              <a:t>Pro rodiče </a:t>
            </a:r>
            <a:r>
              <a:rPr lang="cs-CZ" sz="2400" spc="-8" dirty="0" smtClean="0">
                <a:latin typeface="Calibri"/>
                <a:cs typeface="Calibri"/>
                <a:sym typeface="Wingdings" panose="05000000000000000000" pitchFamily="2" charset="2"/>
              </a:rPr>
              <a:t> </a:t>
            </a:r>
            <a:r>
              <a:rPr lang="cs-CZ" sz="2800" b="1" spc="-8" dirty="0" smtClean="0">
                <a:latin typeface="Calibri"/>
                <a:cs typeface="Calibri"/>
                <a:sym typeface="Wingdings" panose="05000000000000000000" pitchFamily="2" charset="2"/>
              </a:rPr>
              <a:t>Bakaláři</a:t>
            </a:r>
            <a:endParaRPr sz="2400" b="1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056100" y="1276880"/>
            <a:ext cx="651035" cy="942395"/>
          </a:xfrm>
          <a:prstGeom prst="rect">
            <a:avLst/>
          </a:prstGeom>
          <a:blipFill>
            <a:blip r:embed="rId2" cstate="print"/>
            <a:srcRect/>
            <a:stretch>
              <a:fillRect t="-7861" b="-6705"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5" name="object 5"/>
          <p:cNvSpPr/>
          <p:nvPr/>
        </p:nvSpPr>
        <p:spPr>
          <a:xfrm>
            <a:off x="2753893" y="2111416"/>
            <a:ext cx="1072085" cy="12689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6" name="object 6"/>
          <p:cNvSpPr/>
          <p:nvPr/>
        </p:nvSpPr>
        <p:spPr>
          <a:xfrm>
            <a:off x="4013098" y="2273021"/>
            <a:ext cx="694037" cy="945752"/>
          </a:xfrm>
          <a:prstGeom prst="rect">
            <a:avLst/>
          </a:prstGeom>
          <a:blipFill>
            <a:blip r:embed="rId4" cstate="print"/>
            <a:srcRect/>
            <a:stretch>
              <a:fillRect l="-17702" r="-17450"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7" name="object 7"/>
          <p:cNvSpPr txBox="1"/>
          <p:nvPr/>
        </p:nvSpPr>
        <p:spPr>
          <a:xfrm>
            <a:off x="4200216" y="2608310"/>
            <a:ext cx="319799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7x</a:t>
            </a:r>
            <a:endParaRPr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217400" y="2950650"/>
            <a:ext cx="718307" cy="103637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9" name="object 9"/>
          <p:cNvSpPr/>
          <p:nvPr/>
        </p:nvSpPr>
        <p:spPr>
          <a:xfrm>
            <a:off x="5604183" y="4186235"/>
            <a:ext cx="580073" cy="90182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0" name="object 10"/>
          <p:cNvSpPr/>
          <p:nvPr/>
        </p:nvSpPr>
        <p:spPr>
          <a:xfrm>
            <a:off x="4545484" y="4218272"/>
            <a:ext cx="1031069" cy="93915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20780" y="4148905"/>
            <a:ext cx="976489" cy="976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097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  <p:bldP spid="6" grpId="0" animBg="1"/>
      <p:bldP spid="7" grpId="0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/>
          </p:cNvSpPr>
          <p:nvPr/>
        </p:nvSpPr>
        <p:spPr>
          <a:xfrm>
            <a:off x="884542" y="1298012"/>
            <a:ext cx="4209973" cy="6924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525">
              <a:lnSpc>
                <a:spcPct val="100000"/>
              </a:lnSpc>
            </a:pPr>
            <a:r>
              <a:rPr lang="cs-CZ" sz="4500" b="1" spc="-4" dirty="0">
                <a:latin typeface="Calibri" panose="020F0502020204030204" pitchFamily="34" charset="0"/>
                <a:cs typeface="Calibri" panose="020F0502020204030204" pitchFamily="34" charset="0"/>
              </a:rPr>
              <a:t>Co</a:t>
            </a:r>
            <a:r>
              <a:rPr lang="cs-CZ" sz="4500" b="1" spc="-49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4500" b="1" spc="-4" dirty="0">
                <a:latin typeface="Calibri" panose="020F0502020204030204" pitchFamily="34" charset="0"/>
                <a:cs typeface="Calibri" panose="020F0502020204030204" pitchFamily="34" charset="0"/>
              </a:rPr>
              <a:t>nabízíme?</a:t>
            </a:r>
          </a:p>
        </p:txBody>
      </p:sp>
      <p:sp>
        <p:nvSpPr>
          <p:cNvPr id="3" name="object 3"/>
          <p:cNvSpPr txBox="1">
            <a:spLocks/>
          </p:cNvSpPr>
          <p:nvPr/>
        </p:nvSpPr>
        <p:spPr>
          <a:xfrm>
            <a:off x="818815" y="1396093"/>
            <a:ext cx="7913763" cy="33393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buNone/>
            </a:pPr>
            <a:endParaRPr lang="cs-CZ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200000"/>
              </a:lnSpc>
              <a:buFont typeface="Wingdings"/>
              <a:buChar char=""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Anglie,</a:t>
            </a:r>
            <a:r>
              <a:rPr lang="cs-CZ" sz="2400" spc="-83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spc="-11" dirty="0" smtClean="0">
                <a:latin typeface="Calibri" panose="020F0502020204030204" pitchFamily="34" charset="0"/>
                <a:cs typeface="Calibri" panose="020F0502020204030204" pitchFamily="34" charset="0"/>
              </a:rPr>
              <a:t>Holandsko</a:t>
            </a:r>
            <a:endParaRPr lang="cs-CZ" sz="2400" spc="-1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3810" indent="-342900">
              <a:lnSpc>
                <a:spcPct val="200000"/>
              </a:lnSpc>
              <a:buFont typeface="Wingdings"/>
              <a:buChar char=""/>
            </a:pPr>
            <a:r>
              <a:rPr lang="cs-CZ" sz="2400" spc="-15" dirty="0">
                <a:latin typeface="Calibri" panose="020F0502020204030204" pitchFamily="34" charset="0"/>
                <a:cs typeface="Calibri" panose="020F0502020204030204" pitchFamily="34" charset="0"/>
              </a:rPr>
              <a:t>zkoušky</a:t>
            </a:r>
            <a:r>
              <a:rPr lang="cs-CZ" sz="2400" spc="1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5. a 9. </a:t>
            </a:r>
            <a:r>
              <a:rPr lang="cs-CZ" sz="2400" spc="-11" dirty="0">
                <a:latin typeface="Calibri" panose="020F0502020204030204" pitchFamily="34" charset="0"/>
                <a:cs typeface="Calibri" panose="020F0502020204030204" pitchFamily="34" charset="0"/>
              </a:rPr>
              <a:t>ročník </a:t>
            </a:r>
            <a:r>
              <a:rPr lang="cs-CZ" sz="2400" spc="-4" dirty="0">
                <a:latin typeface="Calibri" panose="020F0502020204030204" pitchFamily="34" charset="0"/>
                <a:cs typeface="Calibri" panose="020F0502020204030204" pitchFamily="34" charset="0"/>
              </a:rPr>
              <a:t>(na </a:t>
            </a:r>
            <a:r>
              <a:rPr lang="cs-CZ" sz="2400" spc="-19" dirty="0">
                <a:latin typeface="Calibri" panose="020F0502020204030204" pitchFamily="34" charset="0"/>
                <a:cs typeface="Calibri" panose="020F0502020204030204" pitchFamily="34" charset="0"/>
              </a:rPr>
              <a:t>jazykové</a:t>
            </a:r>
            <a:r>
              <a:rPr lang="cs-CZ" sz="2400" spc="1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spc="-11" dirty="0">
                <a:latin typeface="Calibri" panose="020F0502020204030204" pitchFamily="34" charset="0"/>
                <a:cs typeface="Calibri" panose="020F0502020204030204" pitchFamily="34" charset="0"/>
              </a:rPr>
              <a:t>úrovni</a:t>
            </a:r>
            <a:r>
              <a:rPr lang="cs-CZ" sz="2400" spc="-4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A1, 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B1/B2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342900" indent="-342900">
              <a:lnSpc>
                <a:spcPct val="200000"/>
              </a:lnSpc>
              <a:buFont typeface="Wingdings"/>
              <a:buChar char=""/>
            </a:pPr>
            <a:r>
              <a:rPr lang="cs-CZ" sz="2400" spc="-19" dirty="0">
                <a:latin typeface="Calibri" panose="020F0502020204030204" pitchFamily="34" charset="0"/>
                <a:cs typeface="Calibri" panose="020F0502020204030204" pitchFamily="34" charset="0"/>
              </a:rPr>
              <a:t>konverzační </a:t>
            </a:r>
            <a:r>
              <a:rPr lang="cs-CZ" sz="2400" spc="-11" dirty="0">
                <a:latin typeface="Calibri" panose="020F0502020204030204" pitchFamily="34" charset="0"/>
                <a:cs typeface="Calibri" panose="020F0502020204030204" pitchFamily="34" charset="0"/>
              </a:rPr>
              <a:t>soutěž</a:t>
            </a:r>
            <a:r>
              <a:rPr lang="cs-CZ" sz="2400" spc="-26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spc="23" dirty="0">
                <a:latin typeface="Calibri" panose="020F0502020204030204" pitchFamily="34" charset="0"/>
                <a:cs typeface="Calibri" panose="020F0502020204030204" pitchFamily="34" charset="0"/>
              </a:rPr>
              <a:t>AJ</a:t>
            </a:r>
          </a:p>
        </p:txBody>
      </p:sp>
    </p:spTree>
    <p:extLst>
      <p:ext uri="{BB962C8B-B14F-4D97-AF65-F5344CB8AC3E}">
        <p14:creationId xmlns:p14="http://schemas.microsoft.com/office/powerpoint/2010/main" val="2382342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ija1" id="{7B3D6A3C-2CFB-4733-AE06-8D1C07215BBC}" vid="{ECB175A9-6BDB-4667-9D02-AC92D945A54D}"/>
    </a:ext>
  </a:extLst>
</a:theme>
</file>

<file path=ppt/theme/themeOverride1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245</TotalTime>
  <Words>267</Words>
  <Application>Microsoft Office PowerPoint</Application>
  <PresentationFormat>Předvádění na obrazovce (4:3)</PresentationFormat>
  <Paragraphs>48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5" baseType="lpstr">
      <vt:lpstr>Arial</vt:lpstr>
      <vt:lpstr>Calibri</vt:lpstr>
      <vt:lpstr>Trebuchet MS</vt:lpstr>
      <vt:lpstr>Wingdings</vt:lpstr>
      <vt:lpstr>Office tema</vt:lpstr>
      <vt:lpstr>Prezentace aplikace PowerPoint</vt:lpstr>
      <vt:lpstr>Skupiny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Uživatel systému Windows</dc:creator>
  <cp:lastModifiedBy>Bokrová Anna, Mgr.</cp:lastModifiedBy>
  <cp:revision>30</cp:revision>
  <dcterms:created xsi:type="dcterms:W3CDTF">2018-08-28T17:05:44Z</dcterms:created>
  <dcterms:modified xsi:type="dcterms:W3CDTF">2022-09-07T15:38:39Z</dcterms:modified>
</cp:coreProperties>
</file>