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1" r:id="rId5"/>
    <p:sldId id="262" r:id="rId6"/>
    <p:sldId id="263" r:id="rId7"/>
    <p:sldId id="266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8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13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42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90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60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56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18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48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21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20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54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8DCFF-5CB7-4840-AC4E-B8C10D76B32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F376-A768-4DFF-8F6A-912EEB835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84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90904" y="5505842"/>
            <a:ext cx="6494361" cy="790303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008080"/>
                </a:solidFill>
              </a:rPr>
              <a:t>Motto: Sportem k rovné komunikaci napříč národy</a:t>
            </a:r>
            <a:endParaRPr lang="cs-CZ" dirty="0">
              <a:solidFill>
                <a:srgbClr val="00808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704527" y="724958"/>
            <a:ext cx="4050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chemeClr val="bg1"/>
                </a:solidFill>
              </a:rPr>
              <a:t>1. 10. 2021</a:t>
            </a:r>
            <a:endParaRPr lang="cs-CZ" sz="6000" b="1" dirty="0">
              <a:solidFill>
                <a:schemeClr val="bg1"/>
              </a:solidFill>
            </a:endParaRPr>
          </a:p>
        </p:txBody>
      </p:sp>
      <p:pic>
        <p:nvPicPr>
          <p:cNvPr id="7" name="Obrázek 6" descr="https://edl.ecml.at/Portals/33/images/banner-20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77" y="4835839"/>
            <a:ext cx="5168427" cy="1834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17" y="0"/>
            <a:ext cx="11546638" cy="464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961" y="639096"/>
            <a:ext cx="11744254" cy="6031669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1. a 9. ročník – spolupráce v rámci projektu Spolupráce 1. a 9. roč.</a:t>
            </a:r>
          </a:p>
          <a:p>
            <a:r>
              <a:rPr lang="cs-CZ" sz="3200" b="1" dirty="0"/>
              <a:t>2. – 5. ročník – v rámci </a:t>
            </a:r>
            <a:r>
              <a:rPr lang="cs-CZ" sz="3200" b="1" dirty="0" smtClean="0"/>
              <a:t>tříd</a:t>
            </a:r>
          </a:p>
          <a:p>
            <a:endParaRPr lang="cs-CZ" sz="3200" b="1" dirty="0" smtClean="0"/>
          </a:p>
          <a:p>
            <a:r>
              <a:rPr lang="cs-CZ" sz="3200" b="1" dirty="0" smtClean="0"/>
              <a:t>5. a 9. ročník – 23.9. – 45min. </a:t>
            </a:r>
            <a:r>
              <a:rPr lang="cs-CZ" sz="3200" b="1" dirty="0"/>
              <a:t>b</a:t>
            </a:r>
            <a:r>
              <a:rPr lang="cs-CZ" sz="3200" b="1" dirty="0" smtClean="0"/>
              <a:t>eseda – K čemu je nám angličtina? Dostupné cestování po USA</a:t>
            </a:r>
          </a:p>
          <a:p>
            <a:r>
              <a:rPr lang="cs-CZ" sz="3200" b="1" dirty="0" smtClean="0">
                <a:solidFill>
                  <a:srgbClr val="008080"/>
                </a:solidFill>
              </a:rPr>
              <a:t>rozpis bude upřesněn v plánu akcí</a:t>
            </a:r>
            <a:endParaRPr lang="cs-CZ" sz="3200" b="1" dirty="0">
              <a:solidFill>
                <a:srgbClr val="008080"/>
              </a:solidFill>
            </a:endParaRPr>
          </a:p>
          <a:p>
            <a:endParaRPr lang="cs-CZ" sz="3200" b="1" dirty="0" smtClean="0"/>
          </a:p>
          <a:p>
            <a:r>
              <a:rPr lang="cs-CZ" sz="3200" b="1" dirty="0"/>
              <a:t>6. – 8. ročník – dílny s </a:t>
            </a:r>
            <a:r>
              <a:rPr lang="cs-CZ" sz="3200" b="1" dirty="0" smtClean="0"/>
              <a:t>lektory</a:t>
            </a:r>
          </a:p>
          <a:p>
            <a:r>
              <a:rPr lang="cs-CZ" sz="3200" b="1" dirty="0" smtClean="0"/>
              <a:t>15 </a:t>
            </a:r>
            <a:r>
              <a:rPr lang="cs-CZ" sz="3200" b="1" dirty="0" smtClean="0"/>
              <a:t>potvrzených dílen</a:t>
            </a:r>
          </a:p>
          <a:p>
            <a:r>
              <a:rPr lang="cs-CZ" sz="3200" b="1" dirty="0" smtClean="0">
                <a:solidFill>
                  <a:srgbClr val="CC00CC"/>
                </a:solidFill>
              </a:rPr>
              <a:t>Přihlašování v </a:t>
            </a:r>
            <a:r>
              <a:rPr lang="cs-CZ" sz="3200" b="1" dirty="0" err="1" smtClean="0">
                <a:solidFill>
                  <a:srgbClr val="CC00CC"/>
                </a:solidFill>
              </a:rPr>
              <a:t>Moodlu</a:t>
            </a:r>
            <a:r>
              <a:rPr lang="cs-CZ" sz="3200" b="1" dirty="0" smtClean="0">
                <a:solidFill>
                  <a:srgbClr val="CC00CC"/>
                </a:solidFill>
              </a:rPr>
              <a:t> od čtvrtku 19:00 do pondělí 14:00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261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534400" y="2234928"/>
            <a:ext cx="2941320" cy="435133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Šárka Žižková</a:t>
            </a:r>
          </a:p>
          <a:p>
            <a:r>
              <a:rPr lang="cs-CZ" dirty="0" smtClean="0"/>
              <a:t>Adéla Píšová</a:t>
            </a:r>
          </a:p>
          <a:p>
            <a:r>
              <a:rPr lang="cs-CZ" dirty="0" smtClean="0"/>
              <a:t>Pepa Sova</a:t>
            </a:r>
          </a:p>
          <a:p>
            <a:r>
              <a:rPr lang="cs-CZ" dirty="0" smtClean="0"/>
              <a:t>Jirka Vondrák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565864"/>
              </p:ext>
            </p:extLst>
          </p:nvPr>
        </p:nvGraphicFramePr>
        <p:xfrm>
          <a:off x="539932" y="487676"/>
          <a:ext cx="10191886" cy="5886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901">
                  <a:extLst>
                    <a:ext uri="{9D8B030D-6E8A-4147-A177-3AD203B41FA5}">
                      <a16:colId xmlns:a16="http://schemas.microsoft.com/office/drawing/2014/main" val="3635549203"/>
                    </a:ext>
                  </a:extLst>
                </a:gridCol>
                <a:gridCol w="3760269">
                  <a:extLst>
                    <a:ext uri="{9D8B030D-6E8A-4147-A177-3AD203B41FA5}">
                      <a16:colId xmlns:a16="http://schemas.microsoft.com/office/drawing/2014/main" val="2350630629"/>
                    </a:ext>
                  </a:extLst>
                </a:gridCol>
                <a:gridCol w="3660451">
                  <a:extLst>
                    <a:ext uri="{9D8B030D-6E8A-4147-A177-3AD203B41FA5}">
                      <a16:colId xmlns:a16="http://schemas.microsoft.com/office/drawing/2014/main" val="3161080298"/>
                    </a:ext>
                  </a:extLst>
                </a:gridCol>
                <a:gridCol w="2276265">
                  <a:extLst>
                    <a:ext uri="{9D8B030D-6E8A-4147-A177-3AD203B41FA5}">
                      <a16:colId xmlns:a16="http://schemas.microsoft.com/office/drawing/2014/main" val="2705717563"/>
                    </a:ext>
                  </a:extLst>
                </a:gridCol>
              </a:tblGrid>
              <a:tr h="346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Evropský den jazyků - 27. 9. 2024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57963255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dílna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lektor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sport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75045503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angličtina (Irsko)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Tereza Formáčková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05674991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angličtina (Londýn)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Vojtěch Humler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21517618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španělština (Španělsko a španělsky mluvící země)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Sofie Mallinu, Elena Zvěřinová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fotbal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34688796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švédština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Rickard Perrson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florbal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6547195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slovinština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Blanka Chrpová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75722885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norština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Šárka Uchytilová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2626395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maďarština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Renata Kalendová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vodní pólo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82124481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angličtina (Nový Zéland)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Alena Datlof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cestování - stany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04079790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angličtina (Hawaii)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Daniel Kyle Datlof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skateboard - přinést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49630017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francouzština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Markéta Pivoňková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17873198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angličtina (USA)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Aneta Vetchá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07683041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gaelština+AJ (Skotsko)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Pavla Jahodová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99989185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turečtina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Hana Ježková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2952870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japonština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Kateřina Koumarová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69012791"/>
                  </a:ext>
                </a:extLst>
              </a:tr>
              <a:tr h="346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francouzština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Nela Pápayová, Melanie Kraumanová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27698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5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8426" y="351692"/>
            <a:ext cx="12068740" cy="634218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rgbClr val="CC00CC"/>
                </a:solidFill>
              </a:rPr>
              <a:t>Dílna</a:t>
            </a:r>
          </a:p>
          <a:p>
            <a:r>
              <a:rPr lang="cs-CZ" sz="1900" dirty="0"/>
              <a:t>60 min. + 90 min.</a:t>
            </a:r>
          </a:p>
          <a:p>
            <a:r>
              <a:rPr lang="cs-CZ" sz="1900" dirty="0"/>
              <a:t>max. 18 žáků (</a:t>
            </a:r>
            <a:r>
              <a:rPr lang="cs-CZ" sz="1900" dirty="0" smtClean="0"/>
              <a:t>12 </a:t>
            </a:r>
            <a:r>
              <a:rPr lang="cs-CZ" sz="1900" dirty="0"/>
              <a:t>– 15 let)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b="1" dirty="0">
                <a:solidFill>
                  <a:srgbClr val="CC00CC"/>
                </a:solidFill>
              </a:rPr>
              <a:t>V </a:t>
            </a:r>
            <a:r>
              <a:rPr lang="cs-CZ" sz="1900" b="1" dirty="0" smtClean="0">
                <a:solidFill>
                  <a:srgbClr val="CC00CC"/>
                </a:solidFill>
              </a:rPr>
              <a:t>dílně </a:t>
            </a:r>
            <a:r>
              <a:rPr lang="cs-CZ" sz="1900" b="1" dirty="0">
                <a:solidFill>
                  <a:srgbClr val="CC00CC"/>
                </a:solidFill>
              </a:rPr>
              <a:t>se žáci seznámí</a:t>
            </a:r>
          </a:p>
          <a:p>
            <a:pPr marL="0" indent="0">
              <a:buNone/>
            </a:pPr>
            <a:r>
              <a:rPr lang="cs-CZ" sz="1900" dirty="0"/>
              <a:t>- se základními informacemi o zemi/kultuře a jazyku, jímž se v dané zemi či kultuře mluví</a:t>
            </a:r>
          </a:p>
          <a:p>
            <a:pPr marL="0" indent="0">
              <a:buNone/>
            </a:pPr>
            <a:r>
              <a:rPr lang="cs-CZ" sz="1900" dirty="0"/>
              <a:t>- se základními slovíčky a frázemi, jež jsou v zemi/kultuře nezbytné pro každodenní komunikaci, které si v dílně také vyzkouší</a:t>
            </a:r>
          </a:p>
          <a:p>
            <a:pPr marL="0" indent="0">
              <a:buNone/>
            </a:pPr>
            <a:r>
              <a:rPr lang="cs-CZ" sz="1900" dirty="0"/>
              <a:t>- s kulturními a jazykovými specifiky a zajímavostmi země/kultury (co určitě vyzkoušet/navštívit, zkušenostmi lektora, praktickými radami apod.)</a:t>
            </a:r>
          </a:p>
          <a:p>
            <a:pPr marL="0" indent="0">
              <a:buNone/>
            </a:pPr>
            <a:r>
              <a:rPr lang="cs-CZ" sz="1900" dirty="0"/>
              <a:t>- se sporty, které jsou v dané zemi/kultuře populární a tradiční, sportovci a jejich úspěchy a slovní zásobou a frázemi, jež se sportu týkají</a:t>
            </a:r>
          </a:p>
          <a:p>
            <a:pPr marL="0" indent="0">
              <a:buNone/>
            </a:pPr>
            <a:r>
              <a:rPr lang="cs-CZ" sz="1900" dirty="0"/>
              <a:t>- budete-li chtít, můžete si sporty a komunikaci v příslušném jazyce během sportování také vyzkoušet na našich školních sportovištích</a:t>
            </a:r>
          </a:p>
          <a:p>
            <a:endParaRPr lang="cs-CZ" sz="1900" dirty="0"/>
          </a:p>
          <a:p>
            <a:pPr marL="0" indent="0">
              <a:buNone/>
            </a:pPr>
            <a:r>
              <a:rPr lang="cs-CZ" sz="1900" b="1" dirty="0" smtClean="0">
                <a:solidFill>
                  <a:srgbClr val="CC00CC"/>
                </a:solidFill>
              </a:rPr>
              <a:t>Z dílny si žáci odnesou informace jako třeba</a:t>
            </a:r>
          </a:p>
          <a:p>
            <a:pPr marL="0" indent="0">
              <a:buNone/>
            </a:pPr>
            <a:r>
              <a:rPr lang="cs-CZ" sz="1900" dirty="0"/>
              <a:t>- informace o dané zemi/kultuře</a:t>
            </a:r>
          </a:p>
          <a:p>
            <a:pPr marL="0" indent="0">
              <a:buNone/>
            </a:pPr>
            <a:r>
              <a:rPr lang="cs-CZ" sz="1900" dirty="0"/>
              <a:t>- informace o populárních a tradičních sportech a sportovcích dané země/kultury</a:t>
            </a:r>
          </a:p>
          <a:p>
            <a:pPr marL="0" indent="0">
              <a:buNone/>
            </a:pPr>
            <a:r>
              <a:rPr lang="cs-CZ" sz="1900" dirty="0"/>
              <a:t>- základní slovíčka a fráze, která se mohou při cestování do dané země/kultury hodit</a:t>
            </a:r>
          </a:p>
          <a:p>
            <a:pPr marL="0" indent="0">
              <a:buNone/>
            </a:pPr>
            <a:r>
              <a:rPr lang="cs-CZ" sz="1900" dirty="0"/>
              <a:t>- základní slovíčka a fráze, které se týkají sportů nebo se můžou při sportování hodit</a:t>
            </a:r>
          </a:p>
          <a:p>
            <a:pPr marL="0" indent="0">
              <a:buNone/>
            </a:pPr>
            <a:endParaRPr lang="cs-CZ" sz="1900" dirty="0" smtClean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2600" b="1" dirty="0">
                <a:solidFill>
                  <a:srgbClr val="008080"/>
                </a:solidFill>
              </a:rPr>
              <a:t>V třídnické hodině žáci vytvoří z informací, které si odnesli z dílny, kvíz o dané zemi/kultuře a jazyku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886" y="137563"/>
            <a:ext cx="5788280" cy="131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5131"/>
            <a:ext cx="8907118" cy="678274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859382" y="3263594"/>
            <a:ext cx="733261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b="1" dirty="0" smtClean="0">
                <a:ln w="0"/>
                <a:solidFill>
                  <a:srgbClr val="FF0000"/>
                </a:solidFill>
              </a:rPr>
              <a:t>Hodnocení</a:t>
            </a:r>
          </a:p>
          <a:p>
            <a:r>
              <a:rPr lang="cs-CZ" b="1" dirty="0" smtClean="0">
                <a:ln w="0"/>
                <a:solidFill>
                  <a:srgbClr val="FF0000"/>
                </a:solidFill>
              </a:rPr>
              <a:t>      </a:t>
            </a:r>
            <a:r>
              <a:rPr lang="cs-CZ" sz="1600" b="1" dirty="0" smtClean="0">
                <a:ln w="0"/>
                <a:solidFill>
                  <a:schemeClr val="accent5">
                    <a:lumMod val="75000"/>
                  </a:schemeClr>
                </a:solidFill>
              </a:rPr>
              <a:t>zpětná vazba přes </a:t>
            </a:r>
            <a:r>
              <a:rPr lang="cs-CZ" sz="1600" b="1" dirty="0" err="1" smtClean="0">
                <a:ln w="0"/>
                <a:solidFill>
                  <a:schemeClr val="accent5">
                    <a:lumMod val="75000"/>
                  </a:schemeClr>
                </a:solidFill>
              </a:rPr>
              <a:t>Forms</a:t>
            </a:r>
            <a:r>
              <a:rPr lang="cs-CZ" sz="1600" b="1" dirty="0" smtClean="0">
                <a:ln w="0"/>
                <a:solidFill>
                  <a:schemeClr val="accent5">
                    <a:lumMod val="75000"/>
                  </a:schemeClr>
                </a:solidFill>
              </a:rPr>
              <a:t> – TU dostanou do emailu odkaz a sdílí se žáky</a:t>
            </a:r>
          </a:p>
          <a:p>
            <a:pPr marL="285750" indent="-285750">
              <a:buFontTx/>
              <a:buChar char="-"/>
            </a:pPr>
            <a:r>
              <a:rPr lang="cs-CZ" b="1" cap="none" spc="0" dirty="0" smtClean="0">
                <a:ln w="0"/>
                <a:solidFill>
                  <a:srgbClr val="FF0000"/>
                </a:solidFill>
              </a:rPr>
              <a:t>Zpracování výstupu – kvíz z informací, které si žáci odnesli z dílny o zemi / kultuře / jazyku ve formě KAHOOT/WORDWALL/BOOM GAME/PAPÍR</a:t>
            </a:r>
            <a:endParaRPr lang="cs-CZ" sz="1600" b="1" cap="none" spc="0" dirty="0">
              <a:ln w="0"/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2386149" y="4075983"/>
            <a:ext cx="247323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Hlasuj</a:t>
            </a:r>
            <a:r>
              <a:rPr lang="cs-CZ" b="1" dirty="0" smtClean="0"/>
              <a:t> pro událost EDJ 2024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665259" cy="4351338"/>
          </a:xfrm>
        </p:spPr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dkaz na webu školy po uskutečnění akce</a:t>
            </a:r>
          </a:p>
          <a:p>
            <a:endParaRPr lang="cs-CZ" dirty="0"/>
          </a:p>
          <a:p>
            <a:r>
              <a:rPr lang="cs-CZ" dirty="0" smtClean="0"/>
              <a:t>Líbil se ti letošní EDJ? Klikni a hlasuj pro nás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15586" t="10334" r="50785" b="5600"/>
          <a:stretch/>
        </p:blipFill>
        <p:spPr>
          <a:xfrm>
            <a:off x="7774584" y="701341"/>
            <a:ext cx="3954069" cy="556000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0699531" y="5644055"/>
            <a:ext cx="1145628" cy="872358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77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SPORT</a:t>
            </a:r>
            <a:endParaRPr lang="cs-CZ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3508851"/>
            <a:ext cx="1641475" cy="98488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cs-CZ" sz="32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スポーツ</a:t>
            </a:r>
            <a:endParaRPr kumimoji="0" lang="ja-JP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ja-JP" sz="32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Supōtsu</a:t>
            </a:r>
            <a:endParaRPr kumimoji="0" lang="cs-CZ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5503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04567" y="1920126"/>
            <a:ext cx="2516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cs-CZ" sz="4800" dirty="0">
                <a:solidFill>
                  <a:srgbClr val="1F1F1F"/>
                </a:solidFill>
                <a:latin typeface="inherit"/>
              </a:rPr>
              <a:t>Deporte</a:t>
            </a:r>
            <a:endParaRPr lang="cs-CZ" sz="4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27621" y="3311009"/>
            <a:ext cx="15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Sport</a:t>
            </a:r>
            <a:endParaRPr lang="cs-CZ" sz="4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778" y="2324107"/>
            <a:ext cx="2895719" cy="118272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7476308" y="4392207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i="1" dirty="0" smtClean="0"/>
              <a:t>Spor</a:t>
            </a:r>
            <a:endParaRPr lang="cs-CZ" sz="4400" b="1" i="1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572" y="3311009"/>
            <a:ext cx="2782508" cy="1182727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025" y="2031406"/>
            <a:ext cx="2743438" cy="118272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944" y="5485042"/>
            <a:ext cx="2743438" cy="1182727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7902" y="4983031"/>
            <a:ext cx="2743438" cy="1182727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1417" y="507961"/>
            <a:ext cx="2743438" cy="118272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06" y="544508"/>
            <a:ext cx="2743438" cy="1182727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599" y="5455657"/>
            <a:ext cx="2743438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1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457" y="888275"/>
            <a:ext cx="10515600" cy="5677988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b="1" dirty="0" smtClean="0">
                <a:solidFill>
                  <a:srgbClr val="CC00CC"/>
                </a:solidFill>
              </a:rPr>
              <a:t>Přejeme h</a:t>
            </a:r>
            <a:r>
              <a:rPr lang="cs-CZ" b="1" dirty="0" smtClean="0">
                <a:solidFill>
                  <a:srgbClr val="CC00CC"/>
                </a:solidFill>
              </a:rPr>
              <a:t>odně zajímavých zážitků.</a:t>
            </a:r>
            <a:br>
              <a:rPr lang="cs-CZ" b="1" dirty="0" smtClean="0">
                <a:solidFill>
                  <a:srgbClr val="CC00CC"/>
                </a:solidFill>
              </a:rPr>
            </a:br>
            <a:r>
              <a:rPr lang="cs-CZ" altLang="cs-CZ" dirty="0" err="1">
                <a:solidFill>
                  <a:srgbClr val="1F1F1F"/>
                </a:solidFill>
                <a:latin typeface="inherit"/>
              </a:rPr>
              <a:t>We</a:t>
            </a:r>
            <a:r>
              <a:rPr lang="cs-CZ" altLang="cs-CZ" dirty="0">
                <a:solidFill>
                  <a:srgbClr val="1F1F1F"/>
                </a:solidFill>
                <a:latin typeface="inherit"/>
              </a:rPr>
              <a:t> </a:t>
            </a:r>
            <a:r>
              <a:rPr lang="cs-CZ" altLang="cs-CZ" dirty="0" err="1">
                <a:solidFill>
                  <a:srgbClr val="1F1F1F"/>
                </a:solidFill>
                <a:latin typeface="inherit"/>
              </a:rPr>
              <a:t>wish</a:t>
            </a:r>
            <a:r>
              <a:rPr lang="cs-CZ" altLang="cs-CZ" dirty="0">
                <a:solidFill>
                  <a:srgbClr val="1F1F1F"/>
                </a:solidFill>
                <a:latin typeface="inherit"/>
              </a:rPr>
              <a:t> </a:t>
            </a:r>
            <a:r>
              <a:rPr lang="cs-CZ" altLang="cs-CZ" dirty="0" err="1">
                <a:solidFill>
                  <a:srgbClr val="1F1F1F"/>
                </a:solidFill>
                <a:latin typeface="inherit"/>
              </a:rPr>
              <a:t>you</a:t>
            </a:r>
            <a:r>
              <a:rPr lang="cs-CZ" altLang="cs-CZ" dirty="0">
                <a:solidFill>
                  <a:srgbClr val="1F1F1F"/>
                </a:solidFill>
                <a:latin typeface="inherit"/>
              </a:rPr>
              <a:t> many </a:t>
            </a:r>
            <a:r>
              <a:rPr lang="cs-CZ" altLang="cs-CZ" dirty="0" err="1">
                <a:solidFill>
                  <a:srgbClr val="1F1F1F"/>
                </a:solidFill>
                <a:latin typeface="inherit"/>
              </a:rPr>
              <a:t>interesting</a:t>
            </a:r>
            <a:r>
              <a:rPr lang="cs-CZ" altLang="cs-CZ" dirty="0">
                <a:solidFill>
                  <a:srgbClr val="1F1F1F"/>
                </a:solidFill>
                <a:latin typeface="inherit"/>
              </a:rPr>
              <a:t> </a:t>
            </a:r>
            <a:r>
              <a:rPr lang="cs-CZ" altLang="cs-CZ" dirty="0" err="1" smtClean="0">
                <a:solidFill>
                  <a:srgbClr val="1F1F1F"/>
                </a:solidFill>
                <a:latin typeface="inherit"/>
              </a:rPr>
              <a:t>experiences</a:t>
            </a:r>
            <a:r>
              <a:rPr lang="cs-CZ" altLang="cs-CZ" dirty="0" smtClean="0">
                <a:solidFill>
                  <a:srgbClr val="1F1F1F"/>
                </a:solidFill>
                <a:latin typeface="inherit"/>
              </a:rPr>
              <a:t>.</a:t>
            </a:r>
            <a:br>
              <a:rPr lang="cs-CZ" altLang="cs-CZ" dirty="0" smtClean="0">
                <a:solidFill>
                  <a:srgbClr val="1F1F1F"/>
                </a:solidFill>
                <a:latin typeface="inherit"/>
              </a:rPr>
            </a:br>
            <a:r>
              <a:rPr lang="ja-JP" altLang="cs-CZ" sz="7200" dirty="0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たくさんの興味深い経験をしていただければ幸いです。</a:t>
            </a:r>
            <a:r>
              <a:rPr lang="ja-JP" altLang="cs-CZ" sz="2400" dirty="0"/>
              <a:t/>
            </a:r>
            <a:br>
              <a:rPr lang="ja-JP" altLang="cs-CZ" sz="2400" dirty="0"/>
            </a:br>
            <a:r>
              <a:rPr lang="cs-CZ" altLang="ja-JP" dirty="0" err="1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Takusan</a:t>
            </a:r>
            <a:r>
              <a:rPr lang="cs-CZ" altLang="ja-JP" dirty="0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 no </a:t>
            </a:r>
            <a:r>
              <a:rPr lang="cs-CZ" altLang="ja-JP" dirty="0" err="1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kyōmibukai</a:t>
            </a:r>
            <a:r>
              <a:rPr lang="cs-CZ" altLang="ja-JP" dirty="0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lang="cs-CZ" altLang="ja-JP" dirty="0" err="1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keiken</a:t>
            </a:r>
            <a:r>
              <a:rPr lang="cs-CZ" altLang="ja-JP" dirty="0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 o </a:t>
            </a:r>
            <a:r>
              <a:rPr lang="cs-CZ" altLang="ja-JP" dirty="0" err="1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shite</a:t>
            </a:r>
            <a:r>
              <a:rPr lang="cs-CZ" altLang="ja-JP" dirty="0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lang="cs-CZ" altLang="ja-JP" dirty="0" err="1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itadakereba</a:t>
            </a:r>
            <a:r>
              <a:rPr lang="cs-CZ" altLang="ja-JP" dirty="0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lang="cs-CZ" altLang="ja-JP" dirty="0" err="1">
                <a:solidFill>
                  <a:srgbClr val="1F1F1F"/>
                </a:solidFill>
                <a:latin typeface="inherit"/>
                <a:cs typeface="Arial" panose="020B0604020202020204" pitchFamily="34" charset="0"/>
              </a:rPr>
              <a:t>saiwaidesu</a:t>
            </a:r>
            <a:r>
              <a:rPr lang="cs-CZ" altLang="ja-JP" sz="6000" dirty="0">
                <a:latin typeface="Arial" panose="020B0604020202020204" pitchFamily="34" charset="0"/>
              </a:rPr>
              <a:t/>
            </a:r>
            <a:br>
              <a:rPr lang="cs-CZ" altLang="ja-JP" sz="6000" dirty="0">
                <a:latin typeface="Arial" panose="020B0604020202020204" pitchFamily="34" charset="0"/>
              </a:rPr>
            </a:br>
            <a:r>
              <a:rPr lang="cs-CZ" altLang="cs-CZ" dirty="0" smtClean="0">
                <a:solidFill>
                  <a:srgbClr val="1F1F1F"/>
                </a:solidFill>
                <a:latin typeface="inherit"/>
              </a:rPr>
              <a:t/>
            </a:r>
            <a:br>
              <a:rPr lang="cs-CZ" altLang="cs-CZ" dirty="0" smtClean="0">
                <a:solidFill>
                  <a:srgbClr val="1F1F1F"/>
                </a:solidFill>
                <a:latin typeface="inherit"/>
              </a:rPr>
            </a:br>
            <a:r>
              <a:rPr lang="cs-CZ" b="1" dirty="0" smtClean="0">
                <a:solidFill>
                  <a:srgbClr val="CC00CC"/>
                </a:solidFill>
              </a:rPr>
              <a:t/>
            </a:r>
            <a:br>
              <a:rPr lang="cs-CZ" b="1" dirty="0" smtClean="0">
                <a:solidFill>
                  <a:srgbClr val="CC00CC"/>
                </a:solidFill>
              </a:rPr>
            </a:br>
            <a:endParaRPr lang="cs-CZ" b="1" dirty="0">
              <a:solidFill>
                <a:srgbClr val="CC00CC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1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We</a:t>
            </a:r>
            <a:r>
              <a:rPr kumimoji="0" lang="cs-CZ" altLang="cs-CZ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cs-CZ" altLang="cs-CZ" sz="21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wish</a:t>
            </a:r>
            <a:r>
              <a:rPr kumimoji="0" lang="cs-CZ" altLang="cs-CZ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cs-CZ" altLang="cs-CZ" sz="21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you</a:t>
            </a:r>
            <a:r>
              <a:rPr kumimoji="0" lang="cs-CZ" altLang="cs-CZ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many </a:t>
            </a:r>
            <a:r>
              <a:rPr kumimoji="0" lang="cs-CZ" altLang="cs-CZ" sz="21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interesting</a:t>
            </a:r>
            <a:r>
              <a:rPr kumimoji="0" lang="cs-CZ" altLang="cs-CZ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cs-CZ" altLang="cs-CZ" sz="21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experiences</a:t>
            </a:r>
            <a:r>
              <a:rPr kumimoji="0" lang="cs-CZ" altLang="cs-CZ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.</a:t>
            </a:r>
            <a:r>
              <a:rPr kumimoji="0" lang="cs-CZ" alt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cs-CZ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たくさんの興味深い経験をしていただければ幸いです。</a:t>
            </a:r>
            <a:endParaRPr kumimoji="0" lang="ja-JP" alt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ja-JP" sz="12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Takusan</a:t>
            </a:r>
            <a:r>
              <a: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 no </a:t>
            </a:r>
            <a:r>
              <a:rPr kumimoji="0" lang="cs-CZ" altLang="ja-JP" sz="12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kyōmibukai</a:t>
            </a:r>
            <a:r>
              <a: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cs-CZ" altLang="ja-JP" sz="12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keiken</a:t>
            </a:r>
            <a:r>
              <a: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 o </a:t>
            </a:r>
            <a:r>
              <a:rPr kumimoji="0" lang="cs-CZ" altLang="ja-JP" sz="12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shite</a:t>
            </a:r>
            <a:r>
              <a: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cs-CZ" altLang="ja-JP" sz="12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itadakereba</a:t>
            </a:r>
            <a:r>
              <a: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cs-CZ" altLang="ja-JP" sz="12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  <a:cs typeface="Arial" panose="020B0604020202020204" pitchFamily="34" charset="0"/>
              </a:rPr>
              <a:t>saiwaidesu</a:t>
            </a:r>
            <a:endParaRPr kumimoji="0" lang="cs-CZ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25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609</Words>
  <Application>Microsoft Office PowerPoint</Application>
  <PresentationFormat>Širokoúhlá obrazovka</PresentationFormat>
  <Paragraphs>115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Yu Gothic</vt:lpstr>
      <vt:lpstr>Yu Gothic Light</vt:lpstr>
      <vt:lpstr>Arial</vt:lpstr>
      <vt:lpstr>Calibri</vt:lpstr>
      <vt:lpstr>Calibri Light</vt:lpstr>
      <vt:lpstr>inherit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Hlasuj pro událost EDJ 2024</vt:lpstr>
      <vt:lpstr>SPORT</vt:lpstr>
      <vt:lpstr>Přejeme hodně zajímavých zážitků. We wish you many interesting experiences. たくさんの興味深い経験をしていただければ幸いです。 Takusan no kyōmibukai keiken o shite itadakereba saiwaidesu  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Evropský den jazyků</dc:title>
  <dc:creator>Jahodová Pavla,  Mgr. Ph.D.</dc:creator>
  <cp:lastModifiedBy>Obrdlíková Zdeňka, Mgr.</cp:lastModifiedBy>
  <cp:revision>49</cp:revision>
  <dcterms:created xsi:type="dcterms:W3CDTF">2021-09-12T11:57:00Z</dcterms:created>
  <dcterms:modified xsi:type="dcterms:W3CDTF">2024-09-19T20:39:11Z</dcterms:modified>
</cp:coreProperties>
</file>